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23" r:id="rId3"/>
    <p:sldId id="324" r:id="rId4"/>
    <p:sldId id="257" r:id="rId5"/>
    <p:sldId id="325" r:id="rId6"/>
    <p:sldId id="326" r:id="rId7"/>
    <p:sldId id="258" r:id="rId8"/>
    <p:sldId id="327" r:id="rId9"/>
    <p:sldId id="328" r:id="rId10"/>
    <p:sldId id="333" r:id="rId11"/>
    <p:sldId id="329" r:id="rId12"/>
    <p:sldId id="330" r:id="rId13"/>
    <p:sldId id="331" r:id="rId14"/>
    <p:sldId id="332" r:id="rId15"/>
    <p:sldId id="334" r:id="rId16"/>
    <p:sldId id="288" r:id="rId17"/>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 userDrawn="1">
          <p15:clr>
            <a:srgbClr val="A4A3A4"/>
          </p15:clr>
        </p15:guide>
        <p15:guide id="2" pos="605" userDrawn="1">
          <p15:clr>
            <a:srgbClr val="A4A3A4"/>
          </p15:clr>
        </p15:guide>
        <p15:guide id="3" pos="5731" userDrawn="1">
          <p15:clr>
            <a:srgbClr val="A4A3A4"/>
          </p15:clr>
        </p15:guide>
        <p15:guide id="4" pos="5867" userDrawn="1">
          <p15:clr>
            <a:srgbClr val="A4A3A4"/>
          </p15:clr>
        </p15:guide>
        <p15:guide id="5" orient="horz" pos="883" userDrawn="1">
          <p15:clr>
            <a:srgbClr val="A4A3A4"/>
          </p15:clr>
        </p15:guide>
        <p15:guide id="6" pos="2420" userDrawn="1">
          <p15:clr>
            <a:srgbClr val="A4A3A4"/>
          </p15:clr>
        </p15:guide>
        <p15:guide id="7" pos="5232" userDrawn="1">
          <p15:clr>
            <a:srgbClr val="A4A3A4"/>
          </p15:clr>
        </p15:guide>
        <p15:guide id="8" orient="horz" pos="1110" userDrawn="1">
          <p15:clr>
            <a:srgbClr val="A4A3A4"/>
          </p15:clr>
        </p15:guide>
        <p15:guide id="9" orient="horz" pos="2040" userDrawn="1">
          <p15:clr>
            <a:srgbClr val="A4A3A4"/>
          </p15:clr>
        </p15:guide>
        <p15:guide id="10" pos="469" userDrawn="1">
          <p15:clr>
            <a:srgbClr val="A4A3A4"/>
          </p15:clr>
        </p15:guide>
        <p15:guide id="11" orient="horz" pos="702" userDrawn="1">
          <p15:clr>
            <a:srgbClr val="A4A3A4"/>
          </p15:clr>
        </p15:guide>
        <p15:guide id="12" orient="horz" pos="29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7C7C"/>
    <a:srgbClr val="24B8CB"/>
    <a:srgbClr val="0E4C71"/>
    <a:srgbClr val="800164"/>
    <a:srgbClr val="F5F5F5"/>
    <a:srgbClr val="7D7C7C"/>
    <a:srgbClr val="23A8BB"/>
    <a:srgbClr val="0090C6"/>
    <a:srgbClr val="24A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13"/>
    <p:restoredTop sz="95102"/>
  </p:normalViewPr>
  <p:slideViewPr>
    <p:cSldViewPr snapToGrid="0" snapToObjects="1">
      <p:cViewPr varScale="1">
        <p:scale>
          <a:sx n="164" d="100"/>
          <a:sy n="164" d="100"/>
        </p:scale>
        <p:origin x="1912" y="168"/>
      </p:cViewPr>
      <p:guideLst>
        <p:guide orient="horz" pos="611"/>
        <p:guide pos="605"/>
        <p:guide pos="5731"/>
        <p:guide pos="5867"/>
        <p:guide orient="horz" pos="883"/>
        <p:guide pos="2420"/>
        <p:guide pos="5232"/>
        <p:guide orient="horz" pos="1110"/>
        <p:guide orient="horz" pos="2040"/>
        <p:guide pos="469"/>
        <p:guide orient="horz" pos="702"/>
        <p:guide orient="horz" pos="293"/>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233D5-3497-754F-90B9-7F52004CAA55}" type="datetimeFigureOut">
              <a:rPr lang="es-ES" smtClean="0"/>
              <a:t>11/12/19</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7D08A6-8975-D743-9733-F4C2FDA386B6}" type="slidenum">
              <a:rPr lang="es-ES" smtClean="0"/>
              <a:t>‹Nº›</a:t>
            </a:fld>
            <a:endParaRPr lang="es-ES"/>
          </a:p>
        </p:txBody>
      </p:sp>
    </p:spTree>
    <p:extLst>
      <p:ext uri="{BB962C8B-B14F-4D97-AF65-F5344CB8AC3E}">
        <p14:creationId xmlns:p14="http://schemas.microsoft.com/office/powerpoint/2010/main" val="3414524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5E1166D-FA2C-7747-AC0E-DF7BDDC20AEA}"/>
              </a:ext>
            </a:extLst>
          </p:cNvPr>
          <p:cNvSpPr/>
          <p:nvPr/>
        </p:nvSpPr>
        <p:spPr>
          <a:xfrm>
            <a:off x="0" y="0"/>
            <a:ext cx="10058400" cy="7772400"/>
          </a:xfrm>
          <a:prstGeom prst="rect">
            <a:avLst/>
          </a:prstGeom>
          <a:solidFill>
            <a:srgbClr val="24B8C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8" name="Imagen 7" descr="Imagen que contiene dibujo&#10;&#10;Descripción generada automáticamente">
            <a:extLst>
              <a:ext uri="{FF2B5EF4-FFF2-40B4-BE49-F238E27FC236}">
                <a16:creationId xmlns:a16="http://schemas.microsoft.com/office/drawing/2014/main" id="{66066BC4-374F-CA46-A73D-C28880659833}"/>
              </a:ext>
            </a:extLst>
          </p:cNvPr>
          <p:cNvPicPr>
            <a:picLocks noChangeAspect="1"/>
          </p:cNvPicPr>
          <p:nvPr/>
        </p:nvPicPr>
        <p:blipFill>
          <a:blip r:embed="rId2"/>
          <a:stretch>
            <a:fillRect/>
          </a:stretch>
        </p:blipFill>
        <p:spPr>
          <a:xfrm>
            <a:off x="11097" y="0"/>
            <a:ext cx="10036206" cy="7772400"/>
          </a:xfrm>
          <a:prstGeom prst="rect">
            <a:avLst/>
          </a:prstGeom>
        </p:spPr>
      </p:pic>
      <p:sp>
        <p:nvSpPr>
          <p:cNvPr id="3" name="TextBox 1"/>
          <p:cNvSpPr txBox="1"/>
          <p:nvPr/>
        </p:nvSpPr>
        <p:spPr>
          <a:xfrm>
            <a:off x="1928106" y="2691706"/>
            <a:ext cx="6202187" cy="830997"/>
          </a:xfrm>
          <a:prstGeom prst="rect">
            <a:avLst/>
          </a:prstGeom>
          <a:noFill/>
        </p:spPr>
        <p:txBody>
          <a:bodyPr wrap="square" lIns="0" tIns="0" rIns="0" bIns="0" rtlCol="0">
            <a:spAutoFit/>
          </a:bodyPr>
          <a:lstStyle/>
          <a:p>
            <a:pPr marL="0" algn="ctr"/>
            <a:r>
              <a:rPr lang="en-US" altLang="zh-CN" sz="5400" b="1" spc="684" dirty="0">
                <a:solidFill>
                  <a:schemeClr val="bg1"/>
                </a:solidFill>
                <a:latin typeface="Circular Std Black" panose="020B0604020101020102" pitchFamily="34" charset="77"/>
                <a:ea typeface="Times New Roman"/>
                <a:cs typeface="Circular Std Black" panose="020B0604020101020102" pitchFamily="34" charset="77"/>
              </a:rPr>
              <a:t>Buyer Persona</a:t>
            </a:r>
          </a:p>
        </p:txBody>
      </p:sp>
      <p:pic>
        <p:nvPicPr>
          <p:cNvPr id="10" name="Imagen 9" descr="Imagen que contiene tabla&#10;&#10;Descripción generada automáticamente">
            <a:extLst>
              <a:ext uri="{FF2B5EF4-FFF2-40B4-BE49-F238E27FC236}">
                <a16:creationId xmlns:a16="http://schemas.microsoft.com/office/drawing/2014/main" id="{022CE146-FF7E-5D4D-8DC6-31378B6C0465}"/>
              </a:ext>
            </a:extLst>
          </p:cNvPr>
          <p:cNvPicPr>
            <a:picLocks noChangeAspect="1"/>
          </p:cNvPicPr>
          <p:nvPr/>
        </p:nvPicPr>
        <p:blipFill>
          <a:blip r:embed="rId3"/>
          <a:stretch>
            <a:fillRect/>
          </a:stretch>
        </p:blipFill>
        <p:spPr>
          <a:xfrm>
            <a:off x="8455250" y="6406096"/>
            <a:ext cx="1222150" cy="1166280"/>
          </a:xfrm>
          <a:prstGeom prst="rect">
            <a:avLst/>
          </a:prstGeom>
        </p:spPr>
      </p:pic>
      <p:sp>
        <p:nvSpPr>
          <p:cNvPr id="11" name="TextBox 1">
            <a:extLst>
              <a:ext uri="{FF2B5EF4-FFF2-40B4-BE49-F238E27FC236}">
                <a16:creationId xmlns:a16="http://schemas.microsoft.com/office/drawing/2014/main" id="{7741D4C4-10BC-6A43-9AA9-FFFF894D66BD}"/>
              </a:ext>
            </a:extLst>
          </p:cNvPr>
          <p:cNvSpPr txBox="1"/>
          <p:nvPr/>
        </p:nvSpPr>
        <p:spPr>
          <a:xfrm>
            <a:off x="1630974" y="3639978"/>
            <a:ext cx="6687962" cy="492443"/>
          </a:xfrm>
          <a:prstGeom prst="rect">
            <a:avLst/>
          </a:prstGeom>
          <a:noFill/>
        </p:spPr>
        <p:txBody>
          <a:bodyPr wrap="square" lIns="0" tIns="0" rIns="0" bIns="0" rtlCol="0">
            <a:spAutoFit/>
          </a:bodyPr>
          <a:lstStyle/>
          <a:p>
            <a:pPr algn="ctr"/>
            <a:r>
              <a:rPr lang="en-US" altLang="zh-CN" sz="3200" spc="20" dirty="0" err="1">
                <a:solidFill>
                  <a:schemeClr val="bg1"/>
                </a:solidFill>
                <a:latin typeface="Circular Std Book" panose="020B0604020101020102" pitchFamily="34" charset="77"/>
                <a:ea typeface="Times New Roman"/>
                <a:cs typeface="Circular Std Book" panose="020B0604020101020102" pitchFamily="34" charset="77"/>
              </a:rPr>
              <a:t>como</a:t>
            </a:r>
            <a:r>
              <a:rPr lang="en-US" altLang="zh-CN" sz="3200" spc="20" dirty="0">
                <a:solidFill>
                  <a:schemeClr val="bg1"/>
                </a:solidFill>
                <a:latin typeface="Circular Std Book" panose="020B0604020101020102" pitchFamily="34" charset="77"/>
                <a:ea typeface="Times New Roman"/>
                <a:cs typeface="Circular Std Book" panose="020B0604020101020102" pitchFamily="34" charset="77"/>
              </a:rPr>
              <a:t> </a:t>
            </a:r>
            <a:r>
              <a:rPr lang="en-US" altLang="zh-CN" sz="3200" spc="20" dirty="0" err="1">
                <a:solidFill>
                  <a:schemeClr val="bg1"/>
                </a:solidFill>
                <a:latin typeface="Circular Std Book" panose="020B0604020101020102" pitchFamily="34" charset="77"/>
                <a:ea typeface="Times New Roman"/>
                <a:cs typeface="Circular Std Book" panose="020B0604020101020102" pitchFamily="34" charset="77"/>
              </a:rPr>
              <a:t>crearlos</a:t>
            </a:r>
            <a:r>
              <a:rPr lang="en-US" altLang="zh-CN" sz="3200" spc="20" dirty="0">
                <a:solidFill>
                  <a:schemeClr val="bg1"/>
                </a:solidFill>
                <a:latin typeface="Circular Std Book" panose="020B0604020101020102" pitchFamily="34" charset="77"/>
                <a:ea typeface="Times New Roman"/>
                <a:cs typeface="Circular Std Book" panose="020B0604020101020102" pitchFamily="34" charset="77"/>
              </a:rPr>
              <a:t> para </a:t>
            </a:r>
            <a:r>
              <a:rPr lang="en-US" altLang="zh-CN" sz="3200" spc="20" dirty="0" err="1">
                <a:solidFill>
                  <a:schemeClr val="bg1"/>
                </a:solidFill>
                <a:latin typeface="Circular Std Book" panose="020B0604020101020102" pitchFamily="34" charset="77"/>
                <a:ea typeface="Times New Roman"/>
                <a:cs typeface="Circular Std Book" panose="020B0604020101020102" pitchFamily="34" charset="77"/>
              </a:rPr>
              <a:t>tu</a:t>
            </a:r>
            <a:r>
              <a:rPr lang="en-US" altLang="zh-CN" sz="3200" spc="20" dirty="0">
                <a:solidFill>
                  <a:schemeClr val="bg1"/>
                </a:solidFill>
                <a:latin typeface="Circular Std Book" panose="020B0604020101020102" pitchFamily="34" charset="77"/>
                <a:ea typeface="Times New Roman"/>
                <a:cs typeface="Circular Std Book" panose="020B0604020101020102" pitchFamily="34" charset="77"/>
              </a:rPr>
              <a:t> </a:t>
            </a:r>
            <a:r>
              <a:rPr lang="en-US" altLang="zh-CN" sz="3200" spc="20" dirty="0" err="1">
                <a:solidFill>
                  <a:schemeClr val="bg1"/>
                </a:solidFill>
                <a:latin typeface="Circular Std Book" panose="020B0604020101020102" pitchFamily="34" charset="77"/>
                <a:ea typeface="Times New Roman"/>
                <a:cs typeface="Circular Std Book" panose="020B0604020101020102" pitchFamily="34" charset="77"/>
              </a:rPr>
              <a:t>negocio</a:t>
            </a:r>
            <a:endParaRPr lang="en-US" altLang="zh-CN" sz="3200" spc="20" dirty="0">
              <a:solidFill>
                <a:schemeClr val="bg1"/>
              </a:solidFill>
              <a:latin typeface="Circular Std Book" panose="020B0604020101020102" pitchFamily="34" charset="77"/>
              <a:ea typeface="Times New Roman"/>
              <a:cs typeface="Circular Std Book" panose="020B0604020101020102" pitchFamily="34" charset="77"/>
            </a:endParaRPr>
          </a:p>
        </p:txBody>
      </p:sp>
      <p:pic>
        <p:nvPicPr>
          <p:cNvPr id="13" name="Imagen 12" descr="Imagen que contiene dibujo&#10;&#10;Descripción generada automáticamente">
            <a:extLst>
              <a:ext uri="{FF2B5EF4-FFF2-40B4-BE49-F238E27FC236}">
                <a16:creationId xmlns:a16="http://schemas.microsoft.com/office/drawing/2014/main" id="{23578351-E128-224E-B402-4919B4A7C643}"/>
              </a:ext>
            </a:extLst>
          </p:cNvPr>
          <p:cNvPicPr>
            <a:picLocks noChangeAspect="1"/>
          </p:cNvPicPr>
          <p:nvPr/>
        </p:nvPicPr>
        <p:blipFill>
          <a:blip r:embed="rId4"/>
          <a:stretch>
            <a:fillRect/>
          </a:stretch>
        </p:blipFill>
        <p:spPr>
          <a:xfrm>
            <a:off x="381000" y="6811030"/>
            <a:ext cx="2321513" cy="6771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ángulo 44">
            <a:extLst>
              <a:ext uri="{FF2B5EF4-FFF2-40B4-BE49-F238E27FC236}">
                <a16:creationId xmlns:a16="http://schemas.microsoft.com/office/drawing/2014/main" id="{0EB6A53E-779B-9940-A985-5A0D9EADF8D3}"/>
              </a:ext>
            </a:extLst>
          </p:cNvPr>
          <p:cNvSpPr/>
          <p:nvPr/>
        </p:nvSpPr>
        <p:spPr>
          <a:xfrm>
            <a:off x="782671" y="4210175"/>
            <a:ext cx="8534400" cy="157068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B6A784D5-8562-7040-9D14-572E13CC6597}"/>
              </a:ext>
            </a:extLst>
          </p:cNvPr>
          <p:cNvSpPr/>
          <p:nvPr/>
        </p:nvSpPr>
        <p:spPr>
          <a:xfrm>
            <a:off x="782671" y="2497350"/>
            <a:ext cx="8534400" cy="147973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Freeform 87">
            <a:extLst>
              <a:ext uri="{FF2B5EF4-FFF2-40B4-BE49-F238E27FC236}">
                <a16:creationId xmlns:a16="http://schemas.microsoft.com/office/drawing/2014/main" id="{F4EBD5E5-5E98-8145-8216-6CDD053221DF}"/>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88">
            <a:extLst>
              <a:ext uri="{FF2B5EF4-FFF2-40B4-BE49-F238E27FC236}">
                <a16:creationId xmlns:a16="http://schemas.microsoft.com/office/drawing/2014/main" id="{5F5EB936-CB30-6B40-91F7-B5EE2A9CE763}"/>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11" name="TextBox 1">
            <a:extLst>
              <a:ext uri="{FF2B5EF4-FFF2-40B4-BE49-F238E27FC236}">
                <a16:creationId xmlns:a16="http://schemas.microsoft.com/office/drawing/2014/main" id="{A0A1F655-089E-7A42-BD0A-96FA3FB63947}"/>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23" name="CuadroTexto 22">
            <a:extLst>
              <a:ext uri="{FF2B5EF4-FFF2-40B4-BE49-F238E27FC236}">
                <a16:creationId xmlns:a16="http://schemas.microsoft.com/office/drawing/2014/main" id="{E8CE225C-915C-3D4C-8A43-D7ED3702D7C1}"/>
              </a:ext>
            </a:extLst>
          </p:cNvPr>
          <p:cNvSpPr txBox="1"/>
          <p:nvPr/>
        </p:nvSpPr>
        <p:spPr>
          <a:xfrm>
            <a:off x="1063642" y="2791638"/>
            <a:ext cx="2560316" cy="894925"/>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MENSAJES MARKETING</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¿Cómo describiría su solución para su </a:t>
            </a:r>
          </a:p>
          <a:p>
            <a:pPr>
              <a:lnSpc>
                <a:spcPct val="150000"/>
              </a:lnSpc>
            </a:pPr>
            <a:r>
              <a:rPr lang="es-ES" sz="1000" dirty="0" err="1">
                <a:solidFill>
                  <a:srgbClr val="0E4C71"/>
                </a:solidFill>
                <a:latin typeface="Circular Std Book" panose="020B0604020101020102" pitchFamily="34" charset="77"/>
                <a:cs typeface="Circular Std Book" panose="020B0604020101020102" pitchFamily="34" charset="77"/>
              </a:rPr>
              <a:t>buyer</a:t>
            </a:r>
            <a:r>
              <a:rPr lang="es-ES" sz="1000" dirty="0">
                <a:solidFill>
                  <a:srgbClr val="0E4C71"/>
                </a:solidFill>
                <a:latin typeface="Circular Std Book" panose="020B0604020101020102" pitchFamily="34" charset="77"/>
                <a:cs typeface="Circular Std Book" panose="020B0604020101020102" pitchFamily="34" charset="77"/>
              </a:rPr>
              <a:t> persona?</a:t>
            </a:r>
          </a:p>
        </p:txBody>
      </p:sp>
      <p:sp>
        <p:nvSpPr>
          <p:cNvPr id="24" name="CuadroTexto 23">
            <a:extLst>
              <a:ext uri="{FF2B5EF4-FFF2-40B4-BE49-F238E27FC236}">
                <a16:creationId xmlns:a16="http://schemas.microsoft.com/office/drawing/2014/main" id="{265D0516-0DD6-B541-9DEF-04188587F451}"/>
              </a:ext>
            </a:extLst>
          </p:cNvPr>
          <p:cNvSpPr txBox="1"/>
          <p:nvPr/>
        </p:nvSpPr>
        <p:spPr>
          <a:xfrm>
            <a:off x="1063642" y="4470729"/>
            <a:ext cx="2170787"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ELEVATOR PITCH</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¿Cómo le venderá la solución a su </a:t>
            </a:r>
          </a:p>
          <a:p>
            <a:pPr>
              <a:lnSpc>
                <a:spcPct val="150000"/>
              </a:lnSpc>
            </a:pPr>
            <a:r>
              <a:rPr lang="es-ES" sz="1000" dirty="0" err="1">
                <a:solidFill>
                  <a:srgbClr val="0E4C71"/>
                </a:solidFill>
                <a:latin typeface="Circular Std Book" panose="020B0604020101020102" pitchFamily="34" charset="77"/>
                <a:cs typeface="Circular Std Book" panose="020B0604020101020102" pitchFamily="34" charset="77"/>
              </a:rPr>
              <a:t>buyer</a:t>
            </a:r>
            <a:r>
              <a:rPr lang="es-ES" sz="1000" dirty="0">
                <a:solidFill>
                  <a:srgbClr val="0E4C71"/>
                </a:solidFill>
                <a:latin typeface="Circular Std Book" panose="020B0604020101020102" pitchFamily="34" charset="77"/>
                <a:cs typeface="Circular Std Book" panose="020B0604020101020102" pitchFamily="34" charset="77"/>
              </a:rPr>
              <a:t> persona?</a:t>
            </a:r>
          </a:p>
        </p:txBody>
      </p:sp>
      <p:sp>
        <p:nvSpPr>
          <p:cNvPr id="17" name="CuadroTexto 16">
            <a:extLst>
              <a:ext uri="{FF2B5EF4-FFF2-40B4-BE49-F238E27FC236}">
                <a16:creationId xmlns:a16="http://schemas.microsoft.com/office/drawing/2014/main" id="{DC1603F9-2EE8-C743-9F45-AE615DAB5DE2}"/>
              </a:ext>
            </a:extLst>
          </p:cNvPr>
          <p:cNvSpPr txBox="1"/>
          <p:nvPr/>
        </p:nvSpPr>
        <p:spPr>
          <a:xfrm>
            <a:off x="7268112" y="1642302"/>
            <a:ext cx="2048959"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3: </a:t>
            </a:r>
            <a:r>
              <a:rPr lang="es-ES" b="1" dirty="0">
                <a:solidFill>
                  <a:srgbClr val="24B8CB"/>
                </a:solidFill>
                <a:latin typeface="Circular Std Book" panose="020B0604020101020102" pitchFamily="34" charset="77"/>
                <a:cs typeface="Circular Std Book" panose="020B0604020101020102" pitchFamily="34" charset="77"/>
              </a:rPr>
              <a:t>¿Por qué?</a:t>
            </a:r>
          </a:p>
        </p:txBody>
      </p:sp>
      <p:cxnSp>
        <p:nvCxnSpPr>
          <p:cNvPr id="14" name="Conector recto 13">
            <a:extLst>
              <a:ext uri="{FF2B5EF4-FFF2-40B4-BE49-F238E27FC236}">
                <a16:creationId xmlns:a16="http://schemas.microsoft.com/office/drawing/2014/main" id="{0B6943B2-1C0C-8C4F-820A-37580F086C33}"/>
              </a:ext>
            </a:extLst>
          </p:cNvPr>
          <p:cNvCxnSpPr>
            <a:cxnSpLocks/>
          </p:cNvCxnSpPr>
          <p:nvPr/>
        </p:nvCxnSpPr>
        <p:spPr>
          <a:xfrm>
            <a:off x="782671" y="4205952"/>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8AE02B7F-84C0-1046-A7EA-050EB5F49302}"/>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4D853960-B1FA-734E-AEAB-E4A8F75CA669}"/>
              </a:ext>
            </a:extLst>
          </p:cNvPr>
          <p:cNvSpPr txBox="1">
            <a:spLocks noChangeArrowheads="1"/>
          </p:cNvSpPr>
          <p:nvPr/>
        </p:nvSpPr>
        <p:spPr bwMode="auto">
          <a:xfrm>
            <a:off x="3854652" y="2851574"/>
            <a:ext cx="5243311" cy="27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Helvetica" pitchFamily="2" charset="0"/>
              </a:rPr>
              <a:t>Gestión integrada de bases de datos de recursos humanos</a:t>
            </a:r>
          </a:p>
        </p:txBody>
      </p:sp>
      <p:sp>
        <p:nvSpPr>
          <p:cNvPr id="19" name="TextBox 3">
            <a:extLst>
              <a:ext uri="{FF2B5EF4-FFF2-40B4-BE49-F238E27FC236}">
                <a16:creationId xmlns:a16="http://schemas.microsoft.com/office/drawing/2014/main" id="{207D19FD-6C0B-AB47-8FB7-B2199D8C38CA}"/>
              </a:ext>
            </a:extLst>
          </p:cNvPr>
          <p:cNvSpPr txBox="1">
            <a:spLocks noChangeArrowheads="1"/>
          </p:cNvSpPr>
          <p:nvPr/>
        </p:nvSpPr>
        <p:spPr bwMode="auto">
          <a:xfrm>
            <a:off x="3853201" y="4530015"/>
            <a:ext cx="5244762" cy="67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Helvetica" pitchFamily="2" charset="0"/>
              </a:rPr>
              <a:t>Le brindamos una base de datos intuitiva que se integra con su software y plataformas existentes, y una capacitación de por vida para ayudar a los nuevos empleados a ponerse en marcha rápidamente.</a:t>
            </a:r>
            <a:endParaRPr lang="en-US" altLang="es-ES" sz="1000" dirty="0">
              <a:solidFill>
                <a:srgbClr val="7E7C7C"/>
              </a:solidFill>
              <a:latin typeface="Helvetica" pitchFamily="2" charset="0"/>
            </a:endParaRPr>
          </a:p>
        </p:txBody>
      </p:sp>
      <p:sp>
        <p:nvSpPr>
          <p:cNvPr id="22" name="Rectángulo 21">
            <a:extLst>
              <a:ext uri="{FF2B5EF4-FFF2-40B4-BE49-F238E27FC236}">
                <a16:creationId xmlns:a16="http://schemas.microsoft.com/office/drawing/2014/main" id="{DF2CB7D8-591F-5F46-86F6-1B09E3DC0C84}"/>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6" name="CuadroTexto 25">
            <a:extLst>
              <a:ext uri="{FF2B5EF4-FFF2-40B4-BE49-F238E27FC236}">
                <a16:creationId xmlns:a16="http://schemas.microsoft.com/office/drawing/2014/main" id="{F617F349-D2D0-6042-B09D-566D09C7B2F1}"/>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cxnSp>
        <p:nvCxnSpPr>
          <p:cNvPr id="27" name="Conector recto 26">
            <a:extLst>
              <a:ext uri="{FF2B5EF4-FFF2-40B4-BE49-F238E27FC236}">
                <a16:creationId xmlns:a16="http://schemas.microsoft.com/office/drawing/2014/main" id="{26707D04-F155-BA42-BE69-33B40BEDD3BC}"/>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F7729E31-41CB-9E48-A1FE-AADC8F90CE95}"/>
              </a:ext>
            </a:extLst>
          </p:cNvPr>
          <p:cNvSpPr txBox="1"/>
          <p:nvPr/>
        </p:nvSpPr>
        <p:spPr>
          <a:xfrm>
            <a:off x="3847689"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extLst>
      <p:ext uri="{BB962C8B-B14F-4D97-AF65-F5344CB8AC3E}">
        <p14:creationId xmlns:p14="http://schemas.microsoft.com/office/powerpoint/2010/main" val="234094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50">
            <a:extLst>
              <a:ext uri="{FF2B5EF4-FFF2-40B4-BE49-F238E27FC236}">
                <a16:creationId xmlns:a16="http://schemas.microsoft.com/office/drawing/2014/main" id="{0555681B-33C6-6F4D-9204-3EF13264CD5E}"/>
              </a:ext>
            </a:extLst>
          </p:cNvPr>
          <p:cNvSpPr/>
          <p:nvPr/>
        </p:nvSpPr>
        <p:spPr>
          <a:xfrm>
            <a:off x="0" y="7383294"/>
            <a:ext cx="10058400" cy="389106"/>
          </a:xfrm>
          <a:custGeom>
            <a:avLst/>
            <a:gdLst>
              <a:gd name="connsiteX0" fmla="*/ 0 w 10058400"/>
              <a:gd name="connsiteY0" fmla="*/ 1216151 h 1216151"/>
              <a:gd name="connsiteX1" fmla="*/ 10058400 w 10058400"/>
              <a:gd name="connsiteY1" fmla="*/ 1216151 h 1216151"/>
              <a:gd name="connsiteX2" fmla="*/ 10058400 w 10058400"/>
              <a:gd name="connsiteY2" fmla="*/ 0 h 1216151"/>
              <a:gd name="connsiteX3" fmla="*/ 0 w 10058400"/>
              <a:gd name="connsiteY3" fmla="*/ 0 h 1216151"/>
              <a:gd name="connsiteX4" fmla="*/ 0 w 10058400"/>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1216151">
                <a:moveTo>
                  <a:pt x="0" y="1216151"/>
                </a:moveTo>
                <a:lnTo>
                  <a:pt x="10058400" y="1216151"/>
                </a:lnTo>
                <a:lnTo>
                  <a:pt x="10058400" y="0"/>
                </a:lnTo>
                <a:lnTo>
                  <a:pt x="0" y="0"/>
                </a:lnTo>
                <a:lnTo>
                  <a:pt x="0" y="1216151"/>
                </a:lnTo>
                <a:close/>
              </a:path>
            </a:pathLst>
          </a:custGeom>
          <a:solidFill>
            <a:srgbClr val="F5F5F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8">
            <a:extLst>
              <a:ext uri="{FF2B5EF4-FFF2-40B4-BE49-F238E27FC236}">
                <a16:creationId xmlns:a16="http://schemas.microsoft.com/office/drawing/2014/main" id="{3B23235C-9BB3-0041-8BD2-0E14039286B9}"/>
              </a:ext>
            </a:extLst>
          </p:cNvPr>
          <p:cNvSpPr txBox="1"/>
          <p:nvPr/>
        </p:nvSpPr>
        <p:spPr>
          <a:xfrm>
            <a:off x="1522997" y="2630424"/>
            <a:ext cx="7163803" cy="2402581"/>
          </a:xfrm>
          <a:prstGeom prst="rect">
            <a:avLst/>
          </a:prstGeom>
          <a:noFill/>
        </p:spPr>
        <p:txBody>
          <a:bodyPr wrap="square" lIns="0" tIns="0" rIns="0" bIns="0" rtlCol="0">
            <a:spAutoFit/>
          </a:bodyPr>
          <a:lstStyle/>
          <a:p>
            <a:pPr marL="0">
              <a:lnSpc>
                <a:spcPct val="100000"/>
              </a:lnSpc>
            </a:pP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Ahora</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te</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toca</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a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ti</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p>
          <a:p>
            <a:pPr>
              <a:lnSpc>
                <a:spcPts val="1770"/>
              </a:lnSpc>
            </a:pPr>
            <a:endParaRPr lang="en-US" dirty="0">
              <a:latin typeface="Circular Std Book" panose="020B0604020101020102" pitchFamily="34" charset="77"/>
              <a:cs typeface="Circular Std Book" panose="020B0604020101020102" pitchFamily="34" charset="77"/>
            </a:endParaRPr>
          </a:p>
          <a:p>
            <a:pPr hangingPunct="0">
              <a:lnSpc>
                <a:spcPct val="130000"/>
              </a:lnSpc>
            </a:pPr>
            <a:r>
              <a:rPr lang="es-ES" altLang="es-ES" sz="1900" dirty="0">
                <a:solidFill>
                  <a:srgbClr val="24B8CB"/>
                </a:solidFill>
                <a:latin typeface="Circular Std Medium" panose="020B0604020101020102" pitchFamily="34" charset="77"/>
                <a:cs typeface="Circular Std Medium" panose="020B0604020101020102" pitchFamily="34" charset="77"/>
              </a:rPr>
              <a:t>Te proporcionamos plantillas en blanco para el desarrollo de tres personas.</a:t>
            </a:r>
            <a:endParaRPr lang="en-US" sz="1900" dirty="0">
              <a:solidFill>
                <a:srgbClr val="24B8CB"/>
              </a:solidFill>
              <a:latin typeface="Circular Std Medium" panose="020B0604020101020102" pitchFamily="34" charset="77"/>
              <a:cs typeface="Circular Std Medium" panose="020B0604020101020102" pitchFamily="34" charset="77"/>
            </a:endParaRPr>
          </a:p>
          <a:p>
            <a:pPr hangingPunct="0">
              <a:lnSpc>
                <a:spcPct val="130000"/>
              </a:lnSpc>
            </a:pPr>
            <a:endParaRPr lang="es-ES" altLang="es-ES" sz="1100" dirty="0">
              <a:solidFill>
                <a:srgbClr val="7E7C7C"/>
              </a:solidFill>
              <a:latin typeface="Circular Std Book" panose="020B0604020101020102" pitchFamily="34" charset="77"/>
              <a:cs typeface="Circular Std Book" panose="020B0604020101020102" pitchFamily="34" charset="77"/>
            </a:endParaRPr>
          </a:p>
          <a:p>
            <a:pPr hangingPunct="0">
              <a:lnSpc>
                <a:spcPct val="130000"/>
              </a:lnSpc>
            </a:pPr>
            <a:r>
              <a:rPr lang="es-ES" altLang="es-ES" sz="1100" dirty="0">
                <a:solidFill>
                  <a:srgbClr val="7E7C7C"/>
                </a:solidFill>
                <a:latin typeface="Circular Std Book" panose="020B0604020101020102" pitchFamily="34" charset="77"/>
                <a:cs typeface="Circular Std Book" panose="020B0604020101020102" pitchFamily="34" charset="77"/>
              </a:rPr>
              <a:t>(Si necesita más, simplemente seleccione las diapositivas en el lado izquierdo, haga clic con el botón derecho y elija "duplicar.") </a:t>
            </a:r>
            <a:r>
              <a:rPr lang="es-ES" sz="1100" dirty="0">
                <a:solidFill>
                  <a:srgbClr val="7E7C7C"/>
                </a:solidFill>
                <a:latin typeface="Circular Std Book" panose="020B0604020101020102" pitchFamily="34" charset="77"/>
                <a:cs typeface="Circular Std Book" panose="020B0604020101020102" pitchFamily="34" charset="77"/>
              </a:rPr>
              <a:t>
</a:t>
            </a:r>
            <a:endParaRPr lang="en-US" altLang="es-ES" sz="1100" dirty="0">
              <a:solidFill>
                <a:srgbClr val="7E7C7C"/>
              </a:solidFill>
              <a:latin typeface="Circular Std Book" panose="020B0604020101020102" pitchFamily="34" charset="77"/>
              <a:cs typeface="Circular Std Book" panose="020B0604020101020102" pitchFamily="34" charset="77"/>
            </a:endParaRPr>
          </a:p>
        </p:txBody>
      </p:sp>
      <p:sp>
        <p:nvSpPr>
          <p:cNvPr id="6" name="Freeform 79">
            <a:extLst>
              <a:ext uri="{FF2B5EF4-FFF2-40B4-BE49-F238E27FC236}">
                <a16:creationId xmlns:a16="http://schemas.microsoft.com/office/drawing/2014/main" id="{C7264CDE-18A8-C64C-9EB4-3D2E79A10EBE}"/>
              </a:ext>
            </a:extLst>
          </p:cNvPr>
          <p:cNvSpPr/>
          <p:nvPr/>
        </p:nvSpPr>
        <p:spPr>
          <a:xfrm>
            <a:off x="0" y="0"/>
            <a:ext cx="5486400" cy="280136"/>
          </a:xfrm>
          <a:custGeom>
            <a:avLst/>
            <a:gdLst>
              <a:gd name="connsiteX0" fmla="*/ 0 w 5486400"/>
              <a:gd name="connsiteY0" fmla="*/ 280136 h 280136"/>
              <a:gd name="connsiteX1" fmla="*/ 5486400 w 5486400"/>
              <a:gd name="connsiteY1" fmla="*/ 280136 h 280136"/>
              <a:gd name="connsiteX2" fmla="*/ 5486400 w 5486400"/>
              <a:gd name="connsiteY2" fmla="*/ 0 h 280136"/>
              <a:gd name="connsiteX3" fmla="*/ 0 w 5486400"/>
              <a:gd name="connsiteY3" fmla="*/ 0 h 280136"/>
              <a:gd name="connsiteX4" fmla="*/ 0 w 5486400"/>
              <a:gd name="connsiteY4" fmla="*/ 280136 h 280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80136">
                <a:moveTo>
                  <a:pt x="0" y="280136"/>
                </a:moveTo>
                <a:lnTo>
                  <a:pt x="5486400" y="280136"/>
                </a:lnTo>
                <a:lnTo>
                  <a:pt x="5486400" y="0"/>
                </a:lnTo>
                <a:lnTo>
                  <a:pt x="0" y="0"/>
                </a:lnTo>
                <a:lnTo>
                  <a:pt x="0" y="280136"/>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229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6FB98BE-4871-9848-8734-91B288CCB690}"/>
              </a:ext>
            </a:extLst>
          </p:cNvPr>
          <p:cNvSpPr/>
          <p:nvPr/>
        </p:nvSpPr>
        <p:spPr>
          <a:xfrm>
            <a:off x="782671" y="51940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extLst>
              <a:ext uri="{FF2B5EF4-FFF2-40B4-BE49-F238E27FC236}">
                <a16:creationId xmlns:a16="http://schemas.microsoft.com/office/drawing/2014/main" id="{3B5E3FDF-4D14-3D46-97B0-0737CD91082C}"/>
              </a:ext>
            </a:extLst>
          </p:cNvPr>
          <p:cNvSpPr/>
          <p:nvPr/>
        </p:nvSpPr>
        <p:spPr>
          <a:xfrm>
            <a:off x="782671" y="38224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Rectángulo 3">
            <a:extLst>
              <a:ext uri="{FF2B5EF4-FFF2-40B4-BE49-F238E27FC236}">
                <a16:creationId xmlns:a16="http://schemas.microsoft.com/office/drawing/2014/main" id="{F1A015DF-07DF-4C4E-B5FA-E8B15DC79E30}"/>
              </a:ext>
            </a:extLst>
          </p:cNvPr>
          <p:cNvSpPr/>
          <p:nvPr/>
        </p:nvSpPr>
        <p:spPr>
          <a:xfrm>
            <a:off x="782671" y="2497350"/>
            <a:ext cx="8534400" cy="1064875"/>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Freeform 87">
            <a:extLst>
              <a:ext uri="{FF2B5EF4-FFF2-40B4-BE49-F238E27FC236}">
                <a16:creationId xmlns:a16="http://schemas.microsoft.com/office/drawing/2014/main" id="{5CCDE124-C94F-B348-96B2-BF3DC5E06E97}"/>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88">
            <a:extLst>
              <a:ext uri="{FF2B5EF4-FFF2-40B4-BE49-F238E27FC236}">
                <a16:creationId xmlns:a16="http://schemas.microsoft.com/office/drawing/2014/main" id="{50AD89AE-A68D-4C4C-8FAD-ACC20D5FD090}"/>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7" name="TextBox 1">
            <a:extLst>
              <a:ext uri="{FF2B5EF4-FFF2-40B4-BE49-F238E27FC236}">
                <a16:creationId xmlns:a16="http://schemas.microsoft.com/office/drawing/2014/main" id="{4AC259E6-2C89-2645-B1A4-44CEA1C5CDCB}"/>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8" name="CuadroTexto 7">
            <a:extLst>
              <a:ext uri="{FF2B5EF4-FFF2-40B4-BE49-F238E27FC236}">
                <a16:creationId xmlns:a16="http://schemas.microsoft.com/office/drawing/2014/main" id="{D9AD0C4A-E87B-2D46-9C7F-DCC5B192B560}"/>
              </a:ext>
            </a:extLst>
          </p:cNvPr>
          <p:cNvSpPr txBox="1"/>
          <p:nvPr/>
        </p:nvSpPr>
        <p:spPr>
          <a:xfrm>
            <a:off x="1063642" y="2543718"/>
            <a:ext cx="1989647" cy="894925"/>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ANTECEDENTES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¿Cargo? ¿Trayectoria? </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¿Estado Civil? ¿Hijos / Edades?</a:t>
            </a:r>
          </a:p>
        </p:txBody>
      </p:sp>
      <p:sp>
        <p:nvSpPr>
          <p:cNvPr id="9" name="CuadroTexto 8">
            <a:extLst>
              <a:ext uri="{FF2B5EF4-FFF2-40B4-BE49-F238E27FC236}">
                <a16:creationId xmlns:a16="http://schemas.microsoft.com/office/drawing/2014/main" id="{ABCCA2C9-70CC-9547-97A0-3E743BB73342}"/>
              </a:ext>
            </a:extLst>
          </p:cNvPr>
          <p:cNvSpPr txBox="1"/>
          <p:nvPr/>
        </p:nvSpPr>
        <p:spPr>
          <a:xfrm>
            <a:off x="1063642" y="3870579"/>
            <a:ext cx="2071401"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DEMOGRÁFICOS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¿Sexo? ¿Edad? ¿Ingreso? </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¿Ubicación?</a:t>
            </a:r>
          </a:p>
        </p:txBody>
      </p:sp>
      <p:sp>
        <p:nvSpPr>
          <p:cNvPr id="10" name="CuadroTexto 9">
            <a:extLst>
              <a:ext uri="{FF2B5EF4-FFF2-40B4-BE49-F238E27FC236}">
                <a16:creationId xmlns:a16="http://schemas.microsoft.com/office/drawing/2014/main" id="{A492C5BF-070F-BF48-B49D-396C2A19763F}"/>
              </a:ext>
            </a:extLst>
          </p:cNvPr>
          <p:cNvSpPr txBox="1"/>
          <p:nvPr/>
        </p:nvSpPr>
        <p:spPr>
          <a:xfrm>
            <a:off x="1063642" y="5249928"/>
            <a:ext cx="2247731"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IDENTIFICADORES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¿Personalidad? ¿Comportamiento? </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¿Preferencias?</a:t>
            </a:r>
          </a:p>
        </p:txBody>
      </p:sp>
      <p:sp>
        <p:nvSpPr>
          <p:cNvPr id="11" name="CuadroTexto 10">
            <a:extLst>
              <a:ext uri="{FF2B5EF4-FFF2-40B4-BE49-F238E27FC236}">
                <a16:creationId xmlns:a16="http://schemas.microsoft.com/office/drawing/2014/main" id="{80C382EF-F88B-B844-B759-C51F1C70CE87}"/>
              </a:ext>
            </a:extLst>
          </p:cNvPr>
          <p:cNvSpPr txBox="1"/>
          <p:nvPr/>
        </p:nvSpPr>
        <p:spPr>
          <a:xfrm>
            <a:off x="7481312" y="1642302"/>
            <a:ext cx="1835759"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1: </a:t>
            </a:r>
            <a:r>
              <a:rPr lang="es-ES" b="1" dirty="0">
                <a:solidFill>
                  <a:srgbClr val="24B8CB"/>
                </a:solidFill>
                <a:latin typeface="Circular Std Book" panose="020B0604020101020102" pitchFamily="34" charset="77"/>
                <a:cs typeface="Circular Std Book" panose="020B0604020101020102" pitchFamily="34" charset="77"/>
              </a:rPr>
              <a:t>¿Quién?</a:t>
            </a:r>
          </a:p>
        </p:txBody>
      </p:sp>
      <p:cxnSp>
        <p:nvCxnSpPr>
          <p:cNvPr id="12" name="Conector recto 11">
            <a:extLst>
              <a:ext uri="{FF2B5EF4-FFF2-40B4-BE49-F238E27FC236}">
                <a16:creationId xmlns:a16="http://schemas.microsoft.com/office/drawing/2014/main" id="{36DFA3F4-709E-814A-BA46-BB4F6E416EA9}"/>
              </a:ext>
            </a:extLst>
          </p:cNvPr>
          <p:cNvCxnSpPr>
            <a:cxnSpLocks/>
          </p:cNvCxnSpPr>
          <p:nvPr/>
        </p:nvCxnSpPr>
        <p:spPr>
          <a:xfrm>
            <a:off x="782671" y="38182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C78E50E9-6692-5843-A138-57D6AB9A9EE3}"/>
              </a:ext>
            </a:extLst>
          </p:cNvPr>
          <p:cNvCxnSpPr>
            <a:cxnSpLocks/>
          </p:cNvCxnSpPr>
          <p:nvPr/>
        </p:nvCxnSpPr>
        <p:spPr>
          <a:xfrm>
            <a:off x="782671" y="51898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A4A46F32-A28A-F54F-A9A8-1FDBBDA85422}"/>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F4749A4E-82B7-274E-8C34-8084AE4F4E11}"/>
              </a:ext>
            </a:extLst>
          </p:cNvPr>
          <p:cNvSpPr txBox="1">
            <a:spLocks noChangeArrowheads="1"/>
          </p:cNvSpPr>
          <p:nvPr/>
        </p:nvSpPr>
        <p:spPr bwMode="auto">
          <a:xfrm>
            <a:off x="3848228" y="2593866"/>
            <a:ext cx="5249735" cy="8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Cargo: xxx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Trayectoria: xxx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Edo. Civil: xxx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Hijos (Edades): xxx</a:t>
            </a:r>
          </a:p>
        </p:txBody>
      </p:sp>
      <p:sp>
        <p:nvSpPr>
          <p:cNvPr id="16" name="TextBox 3">
            <a:extLst>
              <a:ext uri="{FF2B5EF4-FFF2-40B4-BE49-F238E27FC236}">
                <a16:creationId xmlns:a16="http://schemas.microsoft.com/office/drawing/2014/main" id="{2EB45C4A-93DB-9C46-9DF0-F86149924436}"/>
              </a:ext>
            </a:extLst>
          </p:cNvPr>
          <p:cNvSpPr txBox="1">
            <a:spLocks noChangeArrowheads="1"/>
          </p:cNvSpPr>
          <p:nvPr/>
        </p:nvSpPr>
        <p:spPr bwMode="auto">
          <a:xfrm>
            <a:off x="3847541" y="3909378"/>
            <a:ext cx="5250421" cy="8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Sexo: xxx</a:t>
            </a:r>
          </a:p>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Edad: xxx</a:t>
            </a:r>
          </a:p>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Ingreso: € xxx</a:t>
            </a:r>
          </a:p>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Ubicación: xxx</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17" name="TextBox 4">
            <a:extLst>
              <a:ext uri="{FF2B5EF4-FFF2-40B4-BE49-F238E27FC236}">
                <a16:creationId xmlns:a16="http://schemas.microsoft.com/office/drawing/2014/main" id="{70BDE783-5E79-EB48-9AEC-BCAEE4D77F0E}"/>
              </a:ext>
            </a:extLst>
          </p:cNvPr>
          <p:cNvSpPr txBox="1">
            <a:spLocks noChangeArrowheads="1"/>
          </p:cNvSpPr>
          <p:nvPr/>
        </p:nvSpPr>
        <p:spPr bwMode="auto">
          <a:xfrm>
            <a:off x="3847457" y="5331682"/>
            <a:ext cx="5250506" cy="67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xxx</a:t>
            </a:r>
          </a:p>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xxx</a:t>
            </a:r>
          </a:p>
          <a:p>
            <a:pPr marL="172800" indent="-172800">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xxx</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18" name="Rectángulo 17">
            <a:extLst>
              <a:ext uri="{FF2B5EF4-FFF2-40B4-BE49-F238E27FC236}">
                <a16:creationId xmlns:a16="http://schemas.microsoft.com/office/drawing/2014/main" id="{D394FFE2-0DC5-7B47-9991-2E0439E6B66E}"/>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CuadroTexto 18">
            <a:extLst>
              <a:ext uri="{FF2B5EF4-FFF2-40B4-BE49-F238E27FC236}">
                <a16:creationId xmlns:a16="http://schemas.microsoft.com/office/drawing/2014/main" id="{43E405DF-3556-9D45-AAED-F4F6E405074F}"/>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cxnSp>
        <p:nvCxnSpPr>
          <p:cNvPr id="20" name="Conector recto 19">
            <a:extLst>
              <a:ext uri="{FF2B5EF4-FFF2-40B4-BE49-F238E27FC236}">
                <a16:creationId xmlns:a16="http://schemas.microsoft.com/office/drawing/2014/main" id="{0A3FC4DC-9B32-0443-B454-8DA435AAE4B6}"/>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21" name="CuadroTexto 20">
            <a:extLst>
              <a:ext uri="{FF2B5EF4-FFF2-40B4-BE49-F238E27FC236}">
                <a16:creationId xmlns:a16="http://schemas.microsoft.com/office/drawing/2014/main" id="{8CF791C2-B15F-9D4B-8238-C9129911B336}"/>
              </a:ext>
            </a:extLst>
          </p:cNvPr>
          <p:cNvSpPr txBox="1"/>
          <p:nvPr/>
        </p:nvSpPr>
        <p:spPr>
          <a:xfrm>
            <a:off x="3847457"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Persona 1</a:t>
            </a:r>
          </a:p>
        </p:txBody>
      </p:sp>
    </p:spTree>
    <p:extLst>
      <p:ext uri="{BB962C8B-B14F-4D97-AF65-F5344CB8AC3E}">
        <p14:creationId xmlns:p14="http://schemas.microsoft.com/office/powerpoint/2010/main" val="293456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68DABF1-2F6C-1A4B-A87D-E684C8A880DD}"/>
              </a:ext>
            </a:extLst>
          </p:cNvPr>
          <p:cNvSpPr/>
          <p:nvPr/>
        </p:nvSpPr>
        <p:spPr>
          <a:xfrm>
            <a:off x="782671" y="51940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extLst>
              <a:ext uri="{FF2B5EF4-FFF2-40B4-BE49-F238E27FC236}">
                <a16:creationId xmlns:a16="http://schemas.microsoft.com/office/drawing/2014/main" id="{3D56AD3C-7A83-234E-A587-FF011FCE7F63}"/>
              </a:ext>
            </a:extLst>
          </p:cNvPr>
          <p:cNvSpPr/>
          <p:nvPr/>
        </p:nvSpPr>
        <p:spPr>
          <a:xfrm>
            <a:off x="782671" y="38224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Rectángulo 3">
            <a:extLst>
              <a:ext uri="{FF2B5EF4-FFF2-40B4-BE49-F238E27FC236}">
                <a16:creationId xmlns:a16="http://schemas.microsoft.com/office/drawing/2014/main" id="{96D9E838-C2D3-BC46-A3C8-9465D7DFFD17}"/>
              </a:ext>
            </a:extLst>
          </p:cNvPr>
          <p:cNvSpPr/>
          <p:nvPr/>
        </p:nvSpPr>
        <p:spPr>
          <a:xfrm>
            <a:off x="782671" y="2497350"/>
            <a:ext cx="8534400" cy="1064875"/>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21A86818-CDC6-194A-892B-ADD53568C771}"/>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Freeform 87">
            <a:extLst>
              <a:ext uri="{FF2B5EF4-FFF2-40B4-BE49-F238E27FC236}">
                <a16:creationId xmlns:a16="http://schemas.microsoft.com/office/drawing/2014/main" id="{173670C2-1D41-3747-BD01-717EC5548FE3}"/>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88">
            <a:extLst>
              <a:ext uri="{FF2B5EF4-FFF2-40B4-BE49-F238E27FC236}">
                <a16:creationId xmlns:a16="http://schemas.microsoft.com/office/drawing/2014/main" id="{761C170E-A9C1-CF48-B9D8-3C5159B19CAA}"/>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8" name="TextBox 1">
            <a:extLst>
              <a:ext uri="{FF2B5EF4-FFF2-40B4-BE49-F238E27FC236}">
                <a16:creationId xmlns:a16="http://schemas.microsoft.com/office/drawing/2014/main" id="{695F4DCF-2D7A-2249-B4C1-74DD5A0854EB}"/>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9" name="CuadroTexto 8">
            <a:extLst>
              <a:ext uri="{FF2B5EF4-FFF2-40B4-BE49-F238E27FC236}">
                <a16:creationId xmlns:a16="http://schemas.microsoft.com/office/drawing/2014/main" id="{AC0CD47B-8B7E-8643-B406-737C45D9D974}"/>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sp>
        <p:nvSpPr>
          <p:cNvPr id="10" name="CuadroTexto 9">
            <a:extLst>
              <a:ext uri="{FF2B5EF4-FFF2-40B4-BE49-F238E27FC236}">
                <a16:creationId xmlns:a16="http://schemas.microsoft.com/office/drawing/2014/main" id="{6BDE7C3B-2DE0-7542-84AF-C4DFAF7FFD66}"/>
              </a:ext>
            </a:extLst>
          </p:cNvPr>
          <p:cNvSpPr txBox="1"/>
          <p:nvPr/>
        </p:nvSpPr>
        <p:spPr>
          <a:xfrm>
            <a:off x="1063642" y="2673516"/>
            <a:ext cx="1250663" cy="664093"/>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METAS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¿meta 1? ¿Meta 2?</a:t>
            </a:r>
          </a:p>
        </p:txBody>
      </p:sp>
      <p:sp>
        <p:nvSpPr>
          <p:cNvPr id="11" name="CuadroTexto 10">
            <a:extLst>
              <a:ext uri="{FF2B5EF4-FFF2-40B4-BE49-F238E27FC236}">
                <a16:creationId xmlns:a16="http://schemas.microsoft.com/office/drawing/2014/main" id="{FE5B13BB-913D-EA47-96F2-2DB3B44E4AED}"/>
              </a:ext>
            </a:extLst>
          </p:cNvPr>
          <p:cNvSpPr txBox="1"/>
          <p:nvPr/>
        </p:nvSpPr>
        <p:spPr>
          <a:xfrm>
            <a:off x="1063642" y="3994294"/>
            <a:ext cx="1527982" cy="710259"/>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DESAFÍOS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¿Desafío 1? ¿Desafío 2?</a:t>
            </a:r>
          </a:p>
        </p:txBody>
      </p:sp>
      <p:sp>
        <p:nvSpPr>
          <p:cNvPr id="12" name="CuadroTexto 11">
            <a:extLst>
              <a:ext uri="{FF2B5EF4-FFF2-40B4-BE49-F238E27FC236}">
                <a16:creationId xmlns:a16="http://schemas.microsoft.com/office/drawing/2014/main" id="{00E2809B-ECA5-AC45-BB7A-8FDCF47A0980}"/>
              </a:ext>
            </a:extLst>
          </p:cNvPr>
          <p:cNvSpPr txBox="1"/>
          <p:nvPr/>
        </p:nvSpPr>
        <p:spPr>
          <a:xfrm>
            <a:off x="1063642" y="5316184"/>
            <a:ext cx="2513830" cy="848758"/>
          </a:xfrm>
          <a:prstGeom prst="rect">
            <a:avLst/>
          </a:prstGeom>
          <a:noFill/>
        </p:spPr>
        <p:txBody>
          <a:bodyPr wrap="none" rtlCol="0">
            <a:spAutoFit/>
          </a:bodyPr>
          <a:lstStyle/>
          <a:p>
            <a:pPr>
              <a:lnSpc>
                <a:spcPct val="150000"/>
              </a:lnSpc>
            </a:pPr>
            <a:r>
              <a:rPr lang="es-ES" sz="1400" dirty="0">
                <a:solidFill>
                  <a:srgbClr val="24B8CB"/>
                </a:solidFill>
                <a:latin typeface="Circular Std Medium" panose="020B0604020101020102" pitchFamily="34" charset="77"/>
                <a:cs typeface="Circular Std Medium" panose="020B0604020101020102" pitchFamily="34" charset="77"/>
              </a:rPr>
              <a:t>LO QUE PODEMOS HACER</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…para ayudarlo a conseguir sus metas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…para ayudarle a conseguir sus desafíos</a:t>
            </a:r>
          </a:p>
        </p:txBody>
      </p:sp>
      <p:sp>
        <p:nvSpPr>
          <p:cNvPr id="13" name="CuadroTexto 12">
            <a:extLst>
              <a:ext uri="{FF2B5EF4-FFF2-40B4-BE49-F238E27FC236}">
                <a16:creationId xmlns:a16="http://schemas.microsoft.com/office/drawing/2014/main" id="{89A6975F-FB66-AD4B-91F4-4E3B06B1A198}"/>
              </a:ext>
            </a:extLst>
          </p:cNvPr>
          <p:cNvSpPr txBox="1"/>
          <p:nvPr/>
        </p:nvSpPr>
        <p:spPr>
          <a:xfrm>
            <a:off x="7646421" y="1642302"/>
            <a:ext cx="1670650"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2: </a:t>
            </a:r>
            <a:r>
              <a:rPr lang="es-ES" b="1" dirty="0">
                <a:solidFill>
                  <a:srgbClr val="24B8CB"/>
                </a:solidFill>
                <a:latin typeface="Circular Std Book" panose="020B0604020101020102" pitchFamily="34" charset="77"/>
                <a:cs typeface="Circular Std Book" panose="020B0604020101020102" pitchFamily="34" charset="77"/>
              </a:rPr>
              <a:t>¿Qué?</a:t>
            </a:r>
          </a:p>
        </p:txBody>
      </p:sp>
      <p:cxnSp>
        <p:nvCxnSpPr>
          <p:cNvPr id="14" name="Conector recto 13">
            <a:extLst>
              <a:ext uri="{FF2B5EF4-FFF2-40B4-BE49-F238E27FC236}">
                <a16:creationId xmlns:a16="http://schemas.microsoft.com/office/drawing/2014/main" id="{D2D90734-3746-654A-82C7-D6F1678D6DF2}"/>
              </a:ext>
            </a:extLst>
          </p:cNvPr>
          <p:cNvCxnSpPr>
            <a:cxnSpLocks/>
          </p:cNvCxnSpPr>
          <p:nvPr/>
        </p:nvCxnSpPr>
        <p:spPr>
          <a:xfrm>
            <a:off x="782671" y="38182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800A8B9E-9E08-2D49-8E87-991F15ADE811}"/>
              </a:ext>
            </a:extLst>
          </p:cNvPr>
          <p:cNvCxnSpPr>
            <a:cxnSpLocks/>
          </p:cNvCxnSpPr>
          <p:nvPr/>
        </p:nvCxnSpPr>
        <p:spPr>
          <a:xfrm>
            <a:off x="782671" y="51898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3E7D0B9F-6156-C14A-9C35-4B3473C136D5}"/>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24EE3514-E310-5C46-9B29-03C0F9BE4AB4}"/>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C790711F-D852-EB46-8538-CD4C2A0399F1}"/>
              </a:ext>
            </a:extLst>
          </p:cNvPr>
          <p:cNvSpPr txBox="1">
            <a:spLocks noChangeArrowheads="1"/>
          </p:cNvSpPr>
          <p:nvPr/>
        </p:nvSpPr>
        <p:spPr bwMode="auto">
          <a:xfrm>
            <a:off x="3850695" y="2790876"/>
            <a:ext cx="5247268"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p:txBody>
      </p:sp>
      <p:sp>
        <p:nvSpPr>
          <p:cNvPr id="19" name="TextBox 3">
            <a:extLst>
              <a:ext uri="{FF2B5EF4-FFF2-40B4-BE49-F238E27FC236}">
                <a16:creationId xmlns:a16="http://schemas.microsoft.com/office/drawing/2014/main" id="{8C095677-F530-FF4E-B266-01EADC87456B}"/>
              </a:ext>
            </a:extLst>
          </p:cNvPr>
          <p:cNvSpPr txBox="1">
            <a:spLocks noChangeArrowheads="1"/>
          </p:cNvSpPr>
          <p:nvPr/>
        </p:nvSpPr>
        <p:spPr bwMode="auto">
          <a:xfrm>
            <a:off x="3850779" y="4151752"/>
            <a:ext cx="5247184"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20" name="TextBox 4">
            <a:extLst>
              <a:ext uri="{FF2B5EF4-FFF2-40B4-BE49-F238E27FC236}">
                <a16:creationId xmlns:a16="http://schemas.microsoft.com/office/drawing/2014/main" id="{5C92C707-5295-F444-80BF-E1C81E0E5E29}"/>
              </a:ext>
            </a:extLst>
          </p:cNvPr>
          <p:cNvSpPr txBox="1">
            <a:spLocks noChangeArrowheads="1"/>
          </p:cNvSpPr>
          <p:nvPr/>
        </p:nvSpPr>
        <p:spPr bwMode="auto">
          <a:xfrm>
            <a:off x="3850693" y="5523352"/>
            <a:ext cx="5247269"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21" name="CuadroTexto 20">
            <a:extLst>
              <a:ext uri="{FF2B5EF4-FFF2-40B4-BE49-F238E27FC236}">
                <a16:creationId xmlns:a16="http://schemas.microsoft.com/office/drawing/2014/main" id="{BDD78E81-BEAD-774B-B18B-0B5D62688139}"/>
              </a:ext>
            </a:extLst>
          </p:cNvPr>
          <p:cNvSpPr txBox="1"/>
          <p:nvPr/>
        </p:nvSpPr>
        <p:spPr>
          <a:xfrm>
            <a:off x="3847689"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extLst>
      <p:ext uri="{BB962C8B-B14F-4D97-AF65-F5344CB8AC3E}">
        <p14:creationId xmlns:p14="http://schemas.microsoft.com/office/powerpoint/2010/main" val="2067728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269C78D-5EE0-C14E-BD8B-FFD4EE338D9F}"/>
              </a:ext>
            </a:extLst>
          </p:cNvPr>
          <p:cNvSpPr/>
          <p:nvPr/>
        </p:nvSpPr>
        <p:spPr>
          <a:xfrm>
            <a:off x="782671" y="4210175"/>
            <a:ext cx="8534400" cy="157068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extLst>
              <a:ext uri="{FF2B5EF4-FFF2-40B4-BE49-F238E27FC236}">
                <a16:creationId xmlns:a16="http://schemas.microsoft.com/office/drawing/2014/main" id="{A480EF73-A492-E64E-A9A9-D8617AD95818}"/>
              </a:ext>
            </a:extLst>
          </p:cNvPr>
          <p:cNvSpPr/>
          <p:nvPr/>
        </p:nvSpPr>
        <p:spPr>
          <a:xfrm>
            <a:off x="782671" y="2497350"/>
            <a:ext cx="8534400" cy="147973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Freeform 87">
            <a:extLst>
              <a:ext uri="{FF2B5EF4-FFF2-40B4-BE49-F238E27FC236}">
                <a16:creationId xmlns:a16="http://schemas.microsoft.com/office/drawing/2014/main" id="{0FB4F229-5695-A746-A8BD-1012260F11B5}"/>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88">
            <a:extLst>
              <a:ext uri="{FF2B5EF4-FFF2-40B4-BE49-F238E27FC236}">
                <a16:creationId xmlns:a16="http://schemas.microsoft.com/office/drawing/2014/main" id="{7EBA5C26-F660-304B-8F48-EB85B93EDB05}"/>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6" name="TextBox 1">
            <a:extLst>
              <a:ext uri="{FF2B5EF4-FFF2-40B4-BE49-F238E27FC236}">
                <a16:creationId xmlns:a16="http://schemas.microsoft.com/office/drawing/2014/main" id="{6CD245D0-5881-944B-A0A9-E9E5E4ECF38E}"/>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7" name="CuadroTexto 6">
            <a:extLst>
              <a:ext uri="{FF2B5EF4-FFF2-40B4-BE49-F238E27FC236}">
                <a16:creationId xmlns:a16="http://schemas.microsoft.com/office/drawing/2014/main" id="{0972EEB0-3F4A-D44B-B8AF-7E1C412A7204}"/>
              </a:ext>
            </a:extLst>
          </p:cNvPr>
          <p:cNvSpPr txBox="1"/>
          <p:nvPr/>
        </p:nvSpPr>
        <p:spPr>
          <a:xfrm>
            <a:off x="1063642" y="2898133"/>
            <a:ext cx="2114681" cy="664093"/>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CITAS REALES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Acerca de metas y desafíos, etc…</a:t>
            </a:r>
          </a:p>
        </p:txBody>
      </p:sp>
      <p:sp>
        <p:nvSpPr>
          <p:cNvPr id="8" name="CuadroTexto 7">
            <a:extLst>
              <a:ext uri="{FF2B5EF4-FFF2-40B4-BE49-F238E27FC236}">
                <a16:creationId xmlns:a16="http://schemas.microsoft.com/office/drawing/2014/main" id="{B9DD4623-D84B-6B42-AC36-97B6D6CDEC09}"/>
              </a:ext>
            </a:extLst>
          </p:cNvPr>
          <p:cNvSpPr txBox="1"/>
          <p:nvPr/>
        </p:nvSpPr>
        <p:spPr>
          <a:xfrm>
            <a:off x="1063642" y="4524465"/>
            <a:ext cx="2270173"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PROCUPACIONES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¿Por qué no compraría su producto/</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servicio?</a:t>
            </a:r>
          </a:p>
        </p:txBody>
      </p:sp>
      <p:sp>
        <p:nvSpPr>
          <p:cNvPr id="9" name="CuadroTexto 8">
            <a:extLst>
              <a:ext uri="{FF2B5EF4-FFF2-40B4-BE49-F238E27FC236}">
                <a16:creationId xmlns:a16="http://schemas.microsoft.com/office/drawing/2014/main" id="{5E02115D-29A8-B54B-B90D-4A5914AF3886}"/>
              </a:ext>
            </a:extLst>
          </p:cNvPr>
          <p:cNvSpPr txBox="1"/>
          <p:nvPr/>
        </p:nvSpPr>
        <p:spPr>
          <a:xfrm>
            <a:off x="7268112" y="1642302"/>
            <a:ext cx="2048959"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3: </a:t>
            </a:r>
            <a:r>
              <a:rPr lang="es-ES" b="1" dirty="0">
                <a:solidFill>
                  <a:srgbClr val="24B8CB"/>
                </a:solidFill>
                <a:latin typeface="Circular Std Book" panose="020B0604020101020102" pitchFamily="34" charset="77"/>
                <a:cs typeface="Circular Std Book" panose="020B0604020101020102" pitchFamily="34" charset="77"/>
              </a:rPr>
              <a:t>¿Por qué?</a:t>
            </a:r>
          </a:p>
        </p:txBody>
      </p:sp>
      <p:cxnSp>
        <p:nvCxnSpPr>
          <p:cNvPr id="10" name="Conector recto 9">
            <a:extLst>
              <a:ext uri="{FF2B5EF4-FFF2-40B4-BE49-F238E27FC236}">
                <a16:creationId xmlns:a16="http://schemas.microsoft.com/office/drawing/2014/main" id="{C005D9D9-C55A-0D4D-AA89-275832E7E352}"/>
              </a:ext>
            </a:extLst>
          </p:cNvPr>
          <p:cNvCxnSpPr>
            <a:cxnSpLocks/>
          </p:cNvCxnSpPr>
          <p:nvPr/>
        </p:nvCxnSpPr>
        <p:spPr>
          <a:xfrm>
            <a:off x="782671" y="4205952"/>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18216F13-428E-3447-A6E5-E4C052192661}"/>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2" name="TextBox 3">
            <a:extLst>
              <a:ext uri="{FF2B5EF4-FFF2-40B4-BE49-F238E27FC236}">
                <a16:creationId xmlns:a16="http://schemas.microsoft.com/office/drawing/2014/main" id="{0BD9E6D2-DCD1-184E-A6DA-5A1976E793F4}"/>
              </a:ext>
            </a:extLst>
          </p:cNvPr>
          <p:cNvSpPr txBox="1">
            <a:spLocks noChangeArrowheads="1"/>
          </p:cNvSpPr>
          <p:nvPr/>
        </p:nvSpPr>
        <p:spPr bwMode="auto">
          <a:xfrm>
            <a:off x="3854652" y="2994313"/>
            <a:ext cx="5243311"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p:txBody>
      </p:sp>
      <p:sp>
        <p:nvSpPr>
          <p:cNvPr id="13" name="TextBox 3">
            <a:extLst>
              <a:ext uri="{FF2B5EF4-FFF2-40B4-BE49-F238E27FC236}">
                <a16:creationId xmlns:a16="http://schemas.microsoft.com/office/drawing/2014/main" id="{55C48C4B-7C65-BA4C-BE3C-CB4EE8E22C24}"/>
              </a:ext>
            </a:extLst>
          </p:cNvPr>
          <p:cNvSpPr txBox="1">
            <a:spLocks noChangeArrowheads="1"/>
          </p:cNvSpPr>
          <p:nvPr/>
        </p:nvSpPr>
        <p:spPr bwMode="auto">
          <a:xfrm>
            <a:off x="3853201" y="4695880"/>
            <a:ext cx="5244762"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XX</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14" name="Rectángulo 13">
            <a:extLst>
              <a:ext uri="{FF2B5EF4-FFF2-40B4-BE49-F238E27FC236}">
                <a16:creationId xmlns:a16="http://schemas.microsoft.com/office/drawing/2014/main" id="{DF15C513-85E0-5A4D-80A2-9B77B5702A05}"/>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CuadroTexto 14">
            <a:extLst>
              <a:ext uri="{FF2B5EF4-FFF2-40B4-BE49-F238E27FC236}">
                <a16:creationId xmlns:a16="http://schemas.microsoft.com/office/drawing/2014/main" id="{A6706AFA-9587-434F-955B-69F236B5E011}"/>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cxnSp>
        <p:nvCxnSpPr>
          <p:cNvPr id="16" name="Conector recto 15">
            <a:extLst>
              <a:ext uri="{FF2B5EF4-FFF2-40B4-BE49-F238E27FC236}">
                <a16:creationId xmlns:a16="http://schemas.microsoft.com/office/drawing/2014/main" id="{27A17079-DAF8-F84D-A323-8DD166781888}"/>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EDEF37B2-D4EC-074A-BDCF-7FEDB77E4314}"/>
              </a:ext>
            </a:extLst>
          </p:cNvPr>
          <p:cNvSpPr txBox="1"/>
          <p:nvPr/>
        </p:nvSpPr>
        <p:spPr>
          <a:xfrm>
            <a:off x="3847689"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extLst>
      <p:ext uri="{BB962C8B-B14F-4D97-AF65-F5344CB8AC3E}">
        <p14:creationId xmlns:p14="http://schemas.microsoft.com/office/powerpoint/2010/main" val="283917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7CEE5D4-3021-4843-8C6D-1A45B6EBA7C7}"/>
              </a:ext>
            </a:extLst>
          </p:cNvPr>
          <p:cNvSpPr/>
          <p:nvPr/>
        </p:nvSpPr>
        <p:spPr>
          <a:xfrm>
            <a:off x="782671" y="4210175"/>
            <a:ext cx="8534400" cy="157068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ángulo 2">
            <a:extLst>
              <a:ext uri="{FF2B5EF4-FFF2-40B4-BE49-F238E27FC236}">
                <a16:creationId xmlns:a16="http://schemas.microsoft.com/office/drawing/2014/main" id="{C964C7F8-173D-4544-8D51-6C3CECEF4C83}"/>
              </a:ext>
            </a:extLst>
          </p:cNvPr>
          <p:cNvSpPr/>
          <p:nvPr/>
        </p:nvSpPr>
        <p:spPr>
          <a:xfrm>
            <a:off x="782671" y="2497350"/>
            <a:ext cx="8534400" cy="147973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Freeform 87">
            <a:extLst>
              <a:ext uri="{FF2B5EF4-FFF2-40B4-BE49-F238E27FC236}">
                <a16:creationId xmlns:a16="http://schemas.microsoft.com/office/drawing/2014/main" id="{6872575D-EFE0-1F49-BFFB-35320D63ACAD}"/>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88">
            <a:extLst>
              <a:ext uri="{FF2B5EF4-FFF2-40B4-BE49-F238E27FC236}">
                <a16:creationId xmlns:a16="http://schemas.microsoft.com/office/drawing/2014/main" id="{F337D5CF-D280-1540-81EB-D50B0352FFF0}"/>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6" name="TextBox 1">
            <a:extLst>
              <a:ext uri="{FF2B5EF4-FFF2-40B4-BE49-F238E27FC236}">
                <a16:creationId xmlns:a16="http://schemas.microsoft.com/office/drawing/2014/main" id="{2FE6FE53-327C-2A43-9206-D2FE7C4C3629}"/>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7" name="CuadroTexto 6">
            <a:extLst>
              <a:ext uri="{FF2B5EF4-FFF2-40B4-BE49-F238E27FC236}">
                <a16:creationId xmlns:a16="http://schemas.microsoft.com/office/drawing/2014/main" id="{8B888957-1E64-DA4E-839F-6703CF18B366}"/>
              </a:ext>
            </a:extLst>
          </p:cNvPr>
          <p:cNvSpPr txBox="1"/>
          <p:nvPr/>
        </p:nvSpPr>
        <p:spPr>
          <a:xfrm>
            <a:off x="1063642" y="2791638"/>
            <a:ext cx="2560316" cy="894925"/>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MENSAJES MARKETING</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¿Cómo describiría su solución para su </a:t>
            </a:r>
          </a:p>
          <a:p>
            <a:pPr>
              <a:lnSpc>
                <a:spcPct val="150000"/>
              </a:lnSpc>
            </a:pPr>
            <a:r>
              <a:rPr lang="es-ES" sz="1000" dirty="0" err="1">
                <a:solidFill>
                  <a:srgbClr val="0E4C71"/>
                </a:solidFill>
                <a:latin typeface="Circular Std Book" panose="020B0604020101020102" pitchFamily="34" charset="77"/>
                <a:cs typeface="Circular Std Book" panose="020B0604020101020102" pitchFamily="34" charset="77"/>
              </a:rPr>
              <a:t>buyer</a:t>
            </a:r>
            <a:r>
              <a:rPr lang="es-ES" sz="1000" dirty="0">
                <a:solidFill>
                  <a:srgbClr val="0E4C71"/>
                </a:solidFill>
                <a:latin typeface="Circular Std Book" panose="020B0604020101020102" pitchFamily="34" charset="77"/>
                <a:cs typeface="Circular Std Book" panose="020B0604020101020102" pitchFamily="34" charset="77"/>
              </a:rPr>
              <a:t> persona?</a:t>
            </a:r>
          </a:p>
        </p:txBody>
      </p:sp>
      <p:sp>
        <p:nvSpPr>
          <p:cNvPr id="8" name="CuadroTexto 7">
            <a:extLst>
              <a:ext uri="{FF2B5EF4-FFF2-40B4-BE49-F238E27FC236}">
                <a16:creationId xmlns:a16="http://schemas.microsoft.com/office/drawing/2014/main" id="{079A59E3-E36E-0047-BEBF-D9E530CE77D7}"/>
              </a:ext>
            </a:extLst>
          </p:cNvPr>
          <p:cNvSpPr txBox="1"/>
          <p:nvPr/>
        </p:nvSpPr>
        <p:spPr>
          <a:xfrm>
            <a:off x="1063642" y="4470729"/>
            <a:ext cx="2170787"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ELEVATOR PITCH</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¿Cómo le venderá la solución a su </a:t>
            </a:r>
          </a:p>
          <a:p>
            <a:pPr>
              <a:lnSpc>
                <a:spcPct val="150000"/>
              </a:lnSpc>
            </a:pPr>
            <a:r>
              <a:rPr lang="es-ES" sz="1000" dirty="0" err="1">
                <a:solidFill>
                  <a:srgbClr val="0E4C71"/>
                </a:solidFill>
                <a:latin typeface="Circular Std Book" panose="020B0604020101020102" pitchFamily="34" charset="77"/>
                <a:cs typeface="Circular Std Book" panose="020B0604020101020102" pitchFamily="34" charset="77"/>
              </a:rPr>
              <a:t>buyer</a:t>
            </a:r>
            <a:r>
              <a:rPr lang="es-ES" sz="1000" dirty="0">
                <a:solidFill>
                  <a:srgbClr val="0E4C71"/>
                </a:solidFill>
                <a:latin typeface="Circular Std Book" panose="020B0604020101020102" pitchFamily="34" charset="77"/>
                <a:cs typeface="Circular Std Book" panose="020B0604020101020102" pitchFamily="34" charset="77"/>
              </a:rPr>
              <a:t> persona?</a:t>
            </a:r>
          </a:p>
        </p:txBody>
      </p:sp>
      <p:sp>
        <p:nvSpPr>
          <p:cNvPr id="9" name="CuadroTexto 8">
            <a:extLst>
              <a:ext uri="{FF2B5EF4-FFF2-40B4-BE49-F238E27FC236}">
                <a16:creationId xmlns:a16="http://schemas.microsoft.com/office/drawing/2014/main" id="{BF13F771-6951-3D4D-93FF-BE490ADD38F4}"/>
              </a:ext>
            </a:extLst>
          </p:cNvPr>
          <p:cNvSpPr txBox="1"/>
          <p:nvPr/>
        </p:nvSpPr>
        <p:spPr>
          <a:xfrm>
            <a:off x="7268112" y="1642302"/>
            <a:ext cx="2048959"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3: </a:t>
            </a:r>
            <a:r>
              <a:rPr lang="es-ES" b="1" dirty="0">
                <a:solidFill>
                  <a:srgbClr val="24B8CB"/>
                </a:solidFill>
                <a:latin typeface="Circular Std Book" panose="020B0604020101020102" pitchFamily="34" charset="77"/>
                <a:cs typeface="Circular Std Book" panose="020B0604020101020102" pitchFamily="34" charset="77"/>
              </a:rPr>
              <a:t>¿Por qué?</a:t>
            </a:r>
          </a:p>
        </p:txBody>
      </p:sp>
      <p:cxnSp>
        <p:nvCxnSpPr>
          <p:cNvPr id="10" name="Conector recto 9">
            <a:extLst>
              <a:ext uri="{FF2B5EF4-FFF2-40B4-BE49-F238E27FC236}">
                <a16:creationId xmlns:a16="http://schemas.microsoft.com/office/drawing/2014/main" id="{DB76206B-55B0-3144-BC28-6D3350AD87F3}"/>
              </a:ext>
            </a:extLst>
          </p:cNvPr>
          <p:cNvCxnSpPr>
            <a:cxnSpLocks/>
          </p:cNvCxnSpPr>
          <p:nvPr/>
        </p:nvCxnSpPr>
        <p:spPr>
          <a:xfrm>
            <a:off x="782671" y="4205952"/>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65CF14E-F97E-B14F-AC93-526877D6D1B3}"/>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2" name="TextBox 3">
            <a:extLst>
              <a:ext uri="{FF2B5EF4-FFF2-40B4-BE49-F238E27FC236}">
                <a16:creationId xmlns:a16="http://schemas.microsoft.com/office/drawing/2014/main" id="{811EF763-7435-E34E-99FB-17B4A59D9DF9}"/>
              </a:ext>
            </a:extLst>
          </p:cNvPr>
          <p:cNvSpPr txBox="1">
            <a:spLocks noChangeArrowheads="1"/>
          </p:cNvSpPr>
          <p:nvPr/>
        </p:nvSpPr>
        <p:spPr bwMode="auto">
          <a:xfrm>
            <a:off x="3854652" y="2851574"/>
            <a:ext cx="5243311" cy="27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Helvetica" pitchFamily="2" charset="0"/>
              </a:rPr>
              <a:t>XX</a:t>
            </a:r>
          </a:p>
        </p:txBody>
      </p:sp>
      <p:sp>
        <p:nvSpPr>
          <p:cNvPr id="13" name="TextBox 3">
            <a:extLst>
              <a:ext uri="{FF2B5EF4-FFF2-40B4-BE49-F238E27FC236}">
                <a16:creationId xmlns:a16="http://schemas.microsoft.com/office/drawing/2014/main" id="{66BD3D63-F98F-1345-A6BD-E2D40711E680}"/>
              </a:ext>
            </a:extLst>
          </p:cNvPr>
          <p:cNvSpPr txBox="1">
            <a:spLocks noChangeArrowheads="1"/>
          </p:cNvSpPr>
          <p:nvPr/>
        </p:nvSpPr>
        <p:spPr bwMode="auto">
          <a:xfrm>
            <a:off x="3853201" y="4530015"/>
            <a:ext cx="5244762" cy="27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Helvetica" pitchFamily="2" charset="0"/>
              </a:rPr>
              <a:t>XX</a:t>
            </a:r>
            <a:endParaRPr lang="en-US" altLang="es-ES" sz="1000" dirty="0">
              <a:solidFill>
                <a:srgbClr val="7E7C7C"/>
              </a:solidFill>
              <a:latin typeface="Helvetica" pitchFamily="2" charset="0"/>
            </a:endParaRPr>
          </a:p>
        </p:txBody>
      </p:sp>
      <p:sp>
        <p:nvSpPr>
          <p:cNvPr id="14" name="Rectángulo 13">
            <a:extLst>
              <a:ext uri="{FF2B5EF4-FFF2-40B4-BE49-F238E27FC236}">
                <a16:creationId xmlns:a16="http://schemas.microsoft.com/office/drawing/2014/main" id="{981F5FE3-4FF0-854A-B08E-551F7C22A82E}"/>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CuadroTexto 14">
            <a:extLst>
              <a:ext uri="{FF2B5EF4-FFF2-40B4-BE49-F238E27FC236}">
                <a16:creationId xmlns:a16="http://schemas.microsoft.com/office/drawing/2014/main" id="{E9D9BF0C-D17C-CB45-A30F-BE0EF136EAFF}"/>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cxnSp>
        <p:nvCxnSpPr>
          <p:cNvPr id="16" name="Conector recto 15">
            <a:extLst>
              <a:ext uri="{FF2B5EF4-FFF2-40B4-BE49-F238E27FC236}">
                <a16:creationId xmlns:a16="http://schemas.microsoft.com/office/drawing/2014/main" id="{C32C68F9-B139-3247-9AE2-28D04011C88E}"/>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86D2A82C-2AE2-014E-9BDF-979AC36B8853}"/>
              </a:ext>
            </a:extLst>
          </p:cNvPr>
          <p:cNvSpPr txBox="1"/>
          <p:nvPr/>
        </p:nvSpPr>
        <p:spPr>
          <a:xfrm>
            <a:off x="3847689"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extLst>
      <p:ext uri="{BB962C8B-B14F-4D97-AF65-F5344CB8AC3E}">
        <p14:creationId xmlns:p14="http://schemas.microsoft.com/office/powerpoint/2010/main" val="281469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CD534D2-9449-024B-B0A7-8D4CA38FDC93}"/>
              </a:ext>
            </a:extLst>
          </p:cNvPr>
          <p:cNvSpPr/>
          <p:nvPr/>
        </p:nvSpPr>
        <p:spPr>
          <a:xfrm>
            <a:off x="0" y="0"/>
            <a:ext cx="10058400" cy="7772400"/>
          </a:xfrm>
          <a:prstGeom prst="rect">
            <a:avLst/>
          </a:prstGeom>
          <a:solidFill>
            <a:srgbClr val="24B8C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5" name="Imagen 4" descr="Imagen que contiene dibujo&#10;&#10;Descripción generada automáticamente">
            <a:extLst>
              <a:ext uri="{FF2B5EF4-FFF2-40B4-BE49-F238E27FC236}">
                <a16:creationId xmlns:a16="http://schemas.microsoft.com/office/drawing/2014/main" id="{DE573B17-D3EC-494B-A552-6F35B1EE40EB}"/>
              </a:ext>
            </a:extLst>
          </p:cNvPr>
          <p:cNvPicPr>
            <a:picLocks noChangeAspect="1"/>
          </p:cNvPicPr>
          <p:nvPr/>
        </p:nvPicPr>
        <p:blipFill>
          <a:blip r:embed="rId2"/>
          <a:stretch>
            <a:fillRect/>
          </a:stretch>
        </p:blipFill>
        <p:spPr>
          <a:xfrm>
            <a:off x="11097" y="0"/>
            <a:ext cx="10036206" cy="7772400"/>
          </a:xfrm>
          <a:prstGeom prst="rect">
            <a:avLst/>
          </a:prstGeom>
        </p:spPr>
      </p:pic>
      <p:sp>
        <p:nvSpPr>
          <p:cNvPr id="6" name="TextBox 1">
            <a:extLst>
              <a:ext uri="{FF2B5EF4-FFF2-40B4-BE49-F238E27FC236}">
                <a16:creationId xmlns:a16="http://schemas.microsoft.com/office/drawing/2014/main" id="{8296AF88-DD90-514B-813D-8F7F84F8AAF7}"/>
              </a:ext>
            </a:extLst>
          </p:cNvPr>
          <p:cNvSpPr txBox="1"/>
          <p:nvPr/>
        </p:nvSpPr>
        <p:spPr>
          <a:xfrm>
            <a:off x="6582103" y="477520"/>
            <a:ext cx="2879611" cy="246221"/>
          </a:xfrm>
          <a:prstGeom prst="rect">
            <a:avLst/>
          </a:prstGeom>
          <a:noFill/>
        </p:spPr>
        <p:txBody>
          <a:bodyPr wrap="square" lIns="0" tIns="0" rIns="0" bIns="0" rtlCol="0">
            <a:spAutoFit/>
          </a:bodyPr>
          <a:lstStyle/>
          <a:p>
            <a:pPr marL="0" algn="r"/>
            <a:r>
              <a:rPr lang="en-US" altLang="zh-CN" sz="1600" b="1" spc="684" dirty="0">
                <a:solidFill>
                  <a:schemeClr val="bg1"/>
                </a:solidFill>
                <a:latin typeface="Circular Std Black" panose="020B0604020101020102" pitchFamily="34" charset="77"/>
                <a:ea typeface="Times New Roman"/>
                <a:cs typeface="Circular Std Black" panose="020B0604020101020102" pitchFamily="34" charset="77"/>
              </a:rPr>
              <a:t>THE CHANGE</a:t>
            </a:r>
          </a:p>
        </p:txBody>
      </p:sp>
      <p:sp>
        <p:nvSpPr>
          <p:cNvPr id="8" name="TextBox 1">
            <a:extLst>
              <a:ext uri="{FF2B5EF4-FFF2-40B4-BE49-F238E27FC236}">
                <a16:creationId xmlns:a16="http://schemas.microsoft.com/office/drawing/2014/main" id="{F32EA293-A5F5-774B-9F54-BA9A5B878481}"/>
              </a:ext>
            </a:extLst>
          </p:cNvPr>
          <p:cNvSpPr txBox="1"/>
          <p:nvPr/>
        </p:nvSpPr>
        <p:spPr>
          <a:xfrm>
            <a:off x="651550" y="477520"/>
            <a:ext cx="2050963" cy="492443"/>
          </a:xfrm>
          <a:prstGeom prst="rect">
            <a:avLst/>
          </a:prstGeom>
          <a:noFill/>
        </p:spPr>
        <p:txBody>
          <a:bodyPr wrap="square" lIns="0" tIns="0" rIns="0" bIns="0" rtlCol="0">
            <a:spAutoFit/>
          </a:bodyPr>
          <a:lstStyle/>
          <a:p>
            <a:r>
              <a:rPr lang="en-US" altLang="zh-CN" sz="1600" dirty="0">
                <a:solidFill>
                  <a:schemeClr val="bg1"/>
                </a:solidFill>
                <a:latin typeface="Circular Std Book" panose="020B0604020101020102" pitchFamily="34" charset="77"/>
                <a:ea typeface="Times New Roman"/>
                <a:cs typeface="Circular Std Book" panose="020B0604020101020102" pitchFamily="34" charset="77"/>
              </a:rPr>
              <a:t>Planning Process 2020</a:t>
            </a:r>
          </a:p>
        </p:txBody>
      </p:sp>
      <p:pic>
        <p:nvPicPr>
          <p:cNvPr id="9" name="Imagen 8" descr="Imagen que contiene dibujo&#10;&#10;Descripción generada automáticamente">
            <a:extLst>
              <a:ext uri="{FF2B5EF4-FFF2-40B4-BE49-F238E27FC236}">
                <a16:creationId xmlns:a16="http://schemas.microsoft.com/office/drawing/2014/main" id="{D7B96C1E-F2E2-AB4F-A16F-4CA4094CCCFA}"/>
              </a:ext>
            </a:extLst>
          </p:cNvPr>
          <p:cNvPicPr>
            <a:picLocks noChangeAspect="1"/>
          </p:cNvPicPr>
          <p:nvPr/>
        </p:nvPicPr>
        <p:blipFill>
          <a:blip r:embed="rId3"/>
          <a:stretch>
            <a:fillRect/>
          </a:stretch>
        </p:blipFill>
        <p:spPr>
          <a:xfrm>
            <a:off x="381000" y="6811030"/>
            <a:ext cx="2321513" cy="677108"/>
          </a:xfrm>
          <a:prstGeom prst="rect">
            <a:avLst/>
          </a:prstGeom>
        </p:spPr>
      </p:pic>
      <p:sp>
        <p:nvSpPr>
          <p:cNvPr id="184" name="TextBox 184"/>
          <p:cNvSpPr txBox="1"/>
          <p:nvPr/>
        </p:nvSpPr>
        <p:spPr>
          <a:xfrm>
            <a:off x="2173563" y="3179884"/>
            <a:ext cx="5793481" cy="1113446"/>
          </a:xfrm>
          <a:prstGeom prst="rect">
            <a:avLst/>
          </a:prstGeom>
          <a:noFill/>
        </p:spPr>
        <p:txBody>
          <a:bodyPr wrap="square" lIns="0" tIns="0" rIns="0" bIns="0" rtlCol="0">
            <a:spAutoFit/>
          </a:bodyPr>
          <a:lstStyle/>
          <a:p>
            <a:pPr marL="0" algn="ctr">
              <a:lnSpc>
                <a:spcPct val="100000"/>
              </a:lnSpc>
            </a:pPr>
            <a:r>
              <a:rPr lang="en-US" altLang="zh-CN" sz="1100" b="1" spc="34" dirty="0">
                <a:solidFill>
                  <a:srgbClr val="FEFEFE"/>
                </a:solidFill>
                <a:latin typeface="Circular Std Book" panose="020B0604020101020102" pitchFamily="34" charset="77"/>
                <a:ea typeface="Times New Roman"/>
                <a:cs typeface="Circular Std Book" panose="020B0604020101020102" pitchFamily="34" charset="77"/>
              </a:rPr>
              <a:t>AS</a:t>
            </a:r>
            <a:r>
              <a:rPr lang="en-US" altLang="zh-CN" sz="1100" b="1" spc="15" dirty="0">
                <a:solidFill>
                  <a:srgbClr val="FEFEFE"/>
                </a:solidFill>
                <a:latin typeface="Circular Std Book" panose="020B0604020101020102" pitchFamily="34" charset="77"/>
                <a:cs typeface="Circular Std Book" panose="020B0604020101020102" pitchFamily="34" charset="77"/>
              </a:rPr>
              <a:t> </a:t>
            </a:r>
            <a:r>
              <a:rPr lang="en-US" altLang="zh-CN" sz="1100" b="1" spc="55" dirty="0">
                <a:solidFill>
                  <a:srgbClr val="FEFEFE"/>
                </a:solidFill>
                <a:latin typeface="Circular Std Book" panose="020B0604020101020102" pitchFamily="34" charset="77"/>
                <a:ea typeface="Times New Roman"/>
                <a:cs typeface="Circular Std Book" panose="020B0604020101020102" pitchFamily="34" charset="77"/>
              </a:rPr>
              <a:t>WE</a:t>
            </a:r>
            <a:r>
              <a:rPr lang="en-US" altLang="zh-CN" sz="1100" b="1" spc="20" dirty="0">
                <a:solidFill>
                  <a:srgbClr val="FEFEFE"/>
                </a:solidFill>
                <a:latin typeface="Circular Std Book" panose="020B0604020101020102" pitchFamily="34" charset="77"/>
                <a:cs typeface="Circular Std Book" panose="020B0604020101020102" pitchFamily="34" charset="77"/>
              </a:rPr>
              <a:t> </a:t>
            </a:r>
            <a:r>
              <a:rPr lang="en-US" altLang="zh-CN" sz="1100" b="1" spc="34" dirty="0">
                <a:solidFill>
                  <a:srgbClr val="FEFEFE"/>
                </a:solidFill>
                <a:latin typeface="Circular Std Book" panose="020B0604020101020102" pitchFamily="34" charset="77"/>
                <a:ea typeface="Times New Roman"/>
                <a:cs typeface="Circular Std Book" panose="020B0604020101020102" pitchFamily="34" charset="77"/>
              </a:rPr>
              <a:t>LIKE</a:t>
            </a:r>
            <a:r>
              <a:rPr lang="en-US" altLang="zh-CN" sz="1100" b="1" spc="20" dirty="0">
                <a:solidFill>
                  <a:srgbClr val="FEFEFE"/>
                </a:solidFill>
                <a:latin typeface="Circular Std Book" panose="020B0604020101020102" pitchFamily="34" charset="77"/>
                <a:cs typeface="Circular Std Book" panose="020B0604020101020102" pitchFamily="34" charset="77"/>
              </a:rPr>
              <a:t> </a:t>
            </a:r>
            <a:r>
              <a:rPr lang="en-US" altLang="zh-CN" sz="1100" b="1" spc="50" dirty="0">
                <a:solidFill>
                  <a:srgbClr val="FEFEFE"/>
                </a:solidFill>
                <a:latin typeface="Circular Std Book" panose="020B0604020101020102" pitchFamily="34" charset="77"/>
                <a:ea typeface="Times New Roman"/>
                <a:cs typeface="Circular Std Book" panose="020B0604020101020102" pitchFamily="34" charset="77"/>
              </a:rPr>
              <a:t>TO</a:t>
            </a:r>
            <a:r>
              <a:rPr lang="en-US" altLang="zh-CN" sz="1100" b="1" spc="15" dirty="0">
                <a:solidFill>
                  <a:srgbClr val="FEFEFE"/>
                </a:solidFill>
                <a:latin typeface="Circular Std Book" panose="020B0604020101020102" pitchFamily="34" charset="77"/>
                <a:cs typeface="Circular Std Book" panose="020B0604020101020102" pitchFamily="34" charset="77"/>
              </a:rPr>
              <a:t> </a:t>
            </a:r>
            <a:r>
              <a:rPr lang="en-US" altLang="zh-CN" sz="1100" b="1" spc="40" dirty="0">
                <a:solidFill>
                  <a:srgbClr val="FEFEFE"/>
                </a:solidFill>
                <a:latin typeface="Circular Std Book" panose="020B0604020101020102" pitchFamily="34" charset="77"/>
                <a:ea typeface="Times New Roman"/>
                <a:cs typeface="Circular Std Book" panose="020B0604020101020102" pitchFamily="34" charset="77"/>
              </a:rPr>
              <a:t>SAY</a:t>
            </a:r>
            <a:r>
              <a:rPr lang="en-US" altLang="zh-CN" sz="1100" b="1" spc="20" dirty="0">
                <a:solidFill>
                  <a:srgbClr val="FEFEFE"/>
                </a:solidFill>
                <a:latin typeface="Circular Std Book" panose="020B0604020101020102" pitchFamily="34" charset="77"/>
                <a:cs typeface="Circular Std Book" panose="020B0604020101020102" pitchFamily="34" charset="77"/>
              </a:rPr>
              <a:t> </a:t>
            </a:r>
            <a:r>
              <a:rPr lang="en-US" altLang="zh-CN" sz="1100" b="1" spc="44" dirty="0">
                <a:solidFill>
                  <a:srgbClr val="FEFEFE"/>
                </a:solidFill>
                <a:latin typeface="Circular Std Book" panose="020B0604020101020102" pitchFamily="34" charset="77"/>
                <a:ea typeface="Times New Roman"/>
                <a:cs typeface="Circular Std Book" panose="020B0604020101020102" pitchFamily="34" charset="77"/>
              </a:rPr>
              <a:t>…</a:t>
            </a:r>
            <a:endParaRPr lang="en-US" altLang="zh-CN" sz="1100" b="1" spc="34" dirty="0">
              <a:solidFill>
                <a:srgbClr val="FEFEFE"/>
              </a:solidFill>
              <a:latin typeface="Circular Std Book" panose="020B0604020101020102" pitchFamily="34" charset="77"/>
              <a:ea typeface="Times New Roman"/>
              <a:cs typeface="Circular Std Book" panose="020B0604020101020102" pitchFamily="34" charset="77"/>
            </a:endParaRPr>
          </a:p>
          <a:p>
            <a:pPr algn="ctr">
              <a:lnSpc>
                <a:spcPts val="1555"/>
              </a:lnSpc>
            </a:pPr>
            <a:endParaRPr lang="en-US" dirty="0">
              <a:latin typeface="Circular Std Book" panose="020B0604020101020102" pitchFamily="34" charset="77"/>
              <a:cs typeface="Circular Std Book" panose="020B0604020101020102" pitchFamily="34" charset="77"/>
            </a:endParaRPr>
          </a:p>
          <a:p>
            <a:pPr marL="0" algn="ctr">
              <a:lnSpc>
                <a:spcPct val="100000"/>
              </a:lnSpc>
            </a:pPr>
            <a:r>
              <a:rPr lang="en-US" altLang="zh-CN" sz="3000" dirty="0">
                <a:solidFill>
                  <a:srgbClr val="FEFEFE"/>
                </a:solidFill>
                <a:latin typeface="Circular Std Medium" panose="020B0604020101020102" pitchFamily="34" charset="77"/>
                <a:ea typeface="Arial"/>
                <a:cs typeface="Circular Std Medium" panose="020B0604020101020102" pitchFamily="34" charset="77"/>
              </a:rPr>
              <a:t>“Plan</a:t>
            </a:r>
            <a:r>
              <a:rPr lang="en-US" altLang="zh-CN" sz="3000" dirty="0">
                <a:solidFill>
                  <a:srgbClr val="FEFEFE"/>
                </a:solidFill>
                <a:latin typeface="Circular Std Medium" panose="020B0604020101020102" pitchFamily="34" charset="77"/>
                <a:cs typeface="Circular Std Medium" panose="020B0604020101020102" pitchFamily="34" charset="77"/>
              </a:rPr>
              <a:t> </a:t>
            </a:r>
            <a:r>
              <a:rPr lang="en-US" altLang="zh-CN" sz="3000" dirty="0">
                <a:solidFill>
                  <a:srgbClr val="FEFEFE"/>
                </a:solidFill>
                <a:latin typeface="Circular Std Medium" panose="020B0604020101020102" pitchFamily="34" charset="77"/>
                <a:ea typeface="Arial"/>
                <a:cs typeface="Circular Std Medium" panose="020B0604020101020102" pitchFamily="34" charset="77"/>
              </a:rPr>
              <a:t>the</a:t>
            </a:r>
            <a:r>
              <a:rPr lang="en-US" altLang="zh-CN" sz="3000" dirty="0">
                <a:solidFill>
                  <a:srgbClr val="FEFEFE"/>
                </a:solidFill>
                <a:latin typeface="Circular Std Medium" panose="020B0604020101020102" pitchFamily="34" charset="77"/>
                <a:cs typeface="Circular Std Medium" panose="020B0604020101020102" pitchFamily="34" charset="77"/>
              </a:rPr>
              <a:t> </a:t>
            </a:r>
            <a:r>
              <a:rPr lang="en-US" altLang="zh-CN" sz="3000" dirty="0">
                <a:solidFill>
                  <a:srgbClr val="FEFEFE"/>
                </a:solidFill>
                <a:latin typeface="Circular Std Medium" panose="020B0604020101020102" pitchFamily="34" charset="77"/>
                <a:ea typeface="Arial"/>
                <a:cs typeface="Circular Std Medium" panose="020B0604020101020102" pitchFamily="34" charset="77"/>
              </a:rPr>
              <a:t>work ;</a:t>
            </a:r>
            <a:r>
              <a:rPr lang="en-US" altLang="zh-CN" sz="3000" dirty="0">
                <a:solidFill>
                  <a:srgbClr val="FEFEFE"/>
                </a:solidFill>
                <a:latin typeface="Circular Std Medium" panose="020B0604020101020102" pitchFamily="34" charset="77"/>
                <a:cs typeface="Circular Std Medium" panose="020B0604020101020102" pitchFamily="34" charset="77"/>
              </a:rPr>
              <a:t> </a:t>
            </a:r>
            <a:r>
              <a:rPr lang="en-US" altLang="zh-CN" sz="3000" dirty="0">
                <a:solidFill>
                  <a:srgbClr val="FEFEFE"/>
                </a:solidFill>
                <a:latin typeface="Circular Std Medium" panose="020B0604020101020102" pitchFamily="34" charset="77"/>
                <a:ea typeface="Arial"/>
                <a:cs typeface="Circular Std Medium" panose="020B0604020101020102" pitchFamily="34" charset="77"/>
              </a:rPr>
              <a:t>Work</a:t>
            </a:r>
            <a:r>
              <a:rPr lang="en-US" altLang="zh-CN" sz="3000" dirty="0">
                <a:solidFill>
                  <a:srgbClr val="FEFEFE"/>
                </a:solidFill>
                <a:latin typeface="Circular Std Medium" panose="020B0604020101020102" pitchFamily="34" charset="77"/>
                <a:cs typeface="Circular Std Medium" panose="020B0604020101020102" pitchFamily="34" charset="77"/>
              </a:rPr>
              <a:t> </a:t>
            </a:r>
            <a:r>
              <a:rPr lang="en-US" altLang="zh-CN" sz="3000" dirty="0">
                <a:solidFill>
                  <a:srgbClr val="FEFEFE"/>
                </a:solidFill>
                <a:latin typeface="Circular Std Medium" panose="020B0604020101020102" pitchFamily="34" charset="77"/>
                <a:ea typeface="Arial"/>
                <a:cs typeface="Circular Std Medium" panose="020B0604020101020102" pitchFamily="34" charset="77"/>
              </a:rPr>
              <a:t>the</a:t>
            </a:r>
            <a:r>
              <a:rPr lang="en-US" altLang="zh-CN" sz="3000" spc="154" dirty="0">
                <a:solidFill>
                  <a:srgbClr val="FEFEFE"/>
                </a:solidFill>
                <a:latin typeface="Circular Std Medium" panose="020B0604020101020102" pitchFamily="34" charset="77"/>
                <a:cs typeface="Circular Std Medium" panose="020B0604020101020102" pitchFamily="34" charset="77"/>
              </a:rPr>
              <a:t> </a:t>
            </a:r>
            <a:r>
              <a:rPr lang="en-US" altLang="zh-CN" sz="3000" dirty="0">
                <a:solidFill>
                  <a:srgbClr val="FEFEFE"/>
                </a:solidFill>
                <a:latin typeface="Circular Std Medium" panose="020B0604020101020102" pitchFamily="34" charset="77"/>
                <a:ea typeface="Arial"/>
                <a:cs typeface="Circular Std Medium" panose="020B0604020101020102" pitchFamily="34" charset="77"/>
              </a:rPr>
              <a:t>plan.”</a:t>
            </a:r>
          </a:p>
          <a:p>
            <a:pPr algn="ctr">
              <a:lnSpc>
                <a:spcPts val="1000"/>
              </a:lnSpc>
            </a:pPr>
            <a:endParaRPr lang="en-US" dirty="0">
              <a:latin typeface="Circular Std Book" panose="020B0604020101020102" pitchFamily="34" charset="77"/>
              <a:cs typeface="Circular Std Book" panose="020B0604020101020102" pitchFamily="34" charset="77"/>
            </a:endParaRPr>
          </a:p>
          <a:p>
            <a:pPr algn="ctr">
              <a:lnSpc>
                <a:spcPts val="1000"/>
              </a:lnSpc>
            </a:pPr>
            <a:endParaRPr lang="en-US" dirty="0">
              <a:latin typeface="Circular Std Book" panose="020B0604020101020102" pitchFamily="34" charset="77"/>
              <a:cs typeface="Circular Std Book" panose="020B0604020101020102" pitchFamily="34" charset="7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87">
            <a:extLst>
              <a:ext uri="{FF2B5EF4-FFF2-40B4-BE49-F238E27FC236}">
                <a16:creationId xmlns:a16="http://schemas.microsoft.com/office/drawing/2014/main" id="{AC3F1764-9DD3-7C49-89D0-CA797870CC61}"/>
              </a:ext>
            </a:extLst>
          </p:cNvPr>
          <p:cNvSpPr/>
          <p:nvPr/>
        </p:nvSpPr>
        <p:spPr>
          <a:xfrm>
            <a:off x="1" y="473964"/>
            <a:ext cx="4922196"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88">
            <a:extLst>
              <a:ext uri="{FF2B5EF4-FFF2-40B4-BE49-F238E27FC236}">
                <a16:creationId xmlns:a16="http://schemas.microsoft.com/office/drawing/2014/main" id="{AEBD7BC5-40EB-F742-825A-29D0392354F7}"/>
              </a:ext>
            </a:extLst>
          </p:cNvPr>
          <p:cNvSpPr txBox="1"/>
          <p:nvPr/>
        </p:nvSpPr>
        <p:spPr>
          <a:xfrm>
            <a:off x="960438" y="623946"/>
            <a:ext cx="3494830"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INDICE</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8" name="TextBox 1">
            <a:extLst>
              <a:ext uri="{FF2B5EF4-FFF2-40B4-BE49-F238E27FC236}">
                <a16:creationId xmlns:a16="http://schemas.microsoft.com/office/drawing/2014/main" id="{195B87E9-3142-E440-885A-B5DDE971A6D9}"/>
              </a:ext>
            </a:extLst>
          </p:cNvPr>
          <p:cNvSpPr txBox="1"/>
          <p:nvPr/>
        </p:nvSpPr>
        <p:spPr>
          <a:xfrm>
            <a:off x="8167607" y="477520"/>
            <a:ext cx="1149464"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Buyer Persona</a:t>
            </a:r>
          </a:p>
        </p:txBody>
      </p:sp>
      <p:sp>
        <p:nvSpPr>
          <p:cNvPr id="2" name="CuadroTexto 1">
            <a:extLst>
              <a:ext uri="{FF2B5EF4-FFF2-40B4-BE49-F238E27FC236}">
                <a16:creationId xmlns:a16="http://schemas.microsoft.com/office/drawing/2014/main" id="{D15FAD67-2404-3E4B-86E1-D8848B764F4D}"/>
              </a:ext>
            </a:extLst>
          </p:cNvPr>
          <p:cNvSpPr txBox="1"/>
          <p:nvPr/>
        </p:nvSpPr>
        <p:spPr>
          <a:xfrm>
            <a:off x="898445" y="2093792"/>
            <a:ext cx="862737" cy="784830"/>
          </a:xfrm>
          <a:prstGeom prst="rect">
            <a:avLst/>
          </a:prstGeom>
          <a:noFill/>
        </p:spPr>
        <p:txBody>
          <a:bodyPr wrap="none" rtlCol="0">
            <a:spAutoFit/>
          </a:bodyPr>
          <a:lstStyle/>
          <a:p>
            <a:pPr algn="r"/>
            <a:r>
              <a:rPr lang="es-ES" sz="4500" b="1" dirty="0">
                <a:solidFill>
                  <a:srgbClr val="24B8CB"/>
                </a:solidFill>
                <a:latin typeface="Circular Std" panose="020B0604020101020102" pitchFamily="34" charset="77"/>
                <a:cs typeface="Circular Std" panose="020B0604020101020102" pitchFamily="34" charset="77"/>
              </a:rPr>
              <a:t>03</a:t>
            </a:r>
          </a:p>
        </p:txBody>
      </p:sp>
      <p:sp>
        <p:nvSpPr>
          <p:cNvPr id="10" name="CuadroTexto 9">
            <a:extLst>
              <a:ext uri="{FF2B5EF4-FFF2-40B4-BE49-F238E27FC236}">
                <a16:creationId xmlns:a16="http://schemas.microsoft.com/office/drawing/2014/main" id="{98A1DF3E-D51A-064D-A5BF-994F0DE457EF}"/>
              </a:ext>
            </a:extLst>
          </p:cNvPr>
          <p:cNvSpPr txBox="1"/>
          <p:nvPr/>
        </p:nvSpPr>
        <p:spPr>
          <a:xfrm>
            <a:off x="3780612" y="2093792"/>
            <a:ext cx="889987" cy="784830"/>
          </a:xfrm>
          <a:prstGeom prst="rect">
            <a:avLst/>
          </a:prstGeom>
          <a:noFill/>
        </p:spPr>
        <p:txBody>
          <a:bodyPr wrap="none" rtlCol="0">
            <a:spAutoFit/>
          </a:bodyPr>
          <a:lstStyle/>
          <a:p>
            <a:pPr algn="r"/>
            <a:r>
              <a:rPr lang="es-ES" sz="4500" b="1" dirty="0">
                <a:solidFill>
                  <a:srgbClr val="24B8CB"/>
                </a:solidFill>
                <a:latin typeface="Circular Std" panose="020B0604020101020102" pitchFamily="34" charset="77"/>
                <a:cs typeface="Circular Std" panose="020B0604020101020102" pitchFamily="34" charset="77"/>
              </a:rPr>
              <a:t>04</a:t>
            </a:r>
          </a:p>
        </p:txBody>
      </p:sp>
      <p:sp>
        <p:nvSpPr>
          <p:cNvPr id="11" name="CuadroTexto 10">
            <a:extLst>
              <a:ext uri="{FF2B5EF4-FFF2-40B4-BE49-F238E27FC236}">
                <a16:creationId xmlns:a16="http://schemas.microsoft.com/office/drawing/2014/main" id="{78EE93F6-2DDA-1249-8A47-5E93750F27D9}"/>
              </a:ext>
            </a:extLst>
          </p:cNvPr>
          <p:cNvSpPr txBox="1"/>
          <p:nvPr/>
        </p:nvSpPr>
        <p:spPr>
          <a:xfrm>
            <a:off x="7044829" y="2093792"/>
            <a:ext cx="864339" cy="784830"/>
          </a:xfrm>
          <a:prstGeom prst="rect">
            <a:avLst/>
          </a:prstGeom>
          <a:noFill/>
        </p:spPr>
        <p:txBody>
          <a:bodyPr wrap="none" rtlCol="0">
            <a:spAutoFit/>
          </a:bodyPr>
          <a:lstStyle/>
          <a:p>
            <a:pPr algn="r"/>
            <a:r>
              <a:rPr lang="es-ES" sz="4500" b="1" dirty="0">
                <a:solidFill>
                  <a:srgbClr val="24B8CB"/>
                </a:solidFill>
                <a:latin typeface="Circular Std" panose="020B0604020101020102" pitchFamily="34" charset="77"/>
                <a:cs typeface="Circular Std" panose="020B0604020101020102" pitchFamily="34" charset="77"/>
              </a:rPr>
              <a:t>05</a:t>
            </a:r>
          </a:p>
        </p:txBody>
      </p:sp>
      <p:sp>
        <p:nvSpPr>
          <p:cNvPr id="12" name="CuadroTexto 11">
            <a:extLst>
              <a:ext uri="{FF2B5EF4-FFF2-40B4-BE49-F238E27FC236}">
                <a16:creationId xmlns:a16="http://schemas.microsoft.com/office/drawing/2014/main" id="{D78E7725-E36F-CC49-9621-E41DA607708E}"/>
              </a:ext>
            </a:extLst>
          </p:cNvPr>
          <p:cNvSpPr txBox="1"/>
          <p:nvPr/>
        </p:nvSpPr>
        <p:spPr>
          <a:xfrm>
            <a:off x="1045052" y="4141131"/>
            <a:ext cx="864339" cy="784830"/>
          </a:xfrm>
          <a:prstGeom prst="rect">
            <a:avLst/>
          </a:prstGeom>
          <a:noFill/>
        </p:spPr>
        <p:txBody>
          <a:bodyPr wrap="none" rtlCol="0">
            <a:spAutoFit/>
          </a:bodyPr>
          <a:lstStyle/>
          <a:p>
            <a:pPr algn="r"/>
            <a:r>
              <a:rPr lang="es-ES" sz="4500" b="1" dirty="0">
                <a:solidFill>
                  <a:srgbClr val="24B8CB"/>
                </a:solidFill>
                <a:latin typeface="Circular Std" panose="020B0604020101020102" pitchFamily="34" charset="77"/>
                <a:cs typeface="Circular Std" panose="020B0604020101020102" pitchFamily="34" charset="77"/>
              </a:rPr>
              <a:t>05</a:t>
            </a:r>
          </a:p>
        </p:txBody>
      </p:sp>
      <p:sp>
        <p:nvSpPr>
          <p:cNvPr id="13" name="CuadroTexto 12">
            <a:extLst>
              <a:ext uri="{FF2B5EF4-FFF2-40B4-BE49-F238E27FC236}">
                <a16:creationId xmlns:a16="http://schemas.microsoft.com/office/drawing/2014/main" id="{A118E9F4-C7A6-4845-B079-8E8629E0573A}"/>
              </a:ext>
            </a:extLst>
          </p:cNvPr>
          <p:cNvSpPr txBox="1"/>
          <p:nvPr/>
        </p:nvSpPr>
        <p:spPr>
          <a:xfrm>
            <a:off x="7381704" y="4141131"/>
            <a:ext cx="835485" cy="784830"/>
          </a:xfrm>
          <a:prstGeom prst="rect">
            <a:avLst/>
          </a:prstGeom>
          <a:noFill/>
        </p:spPr>
        <p:txBody>
          <a:bodyPr wrap="none" rtlCol="0">
            <a:spAutoFit/>
          </a:bodyPr>
          <a:lstStyle/>
          <a:p>
            <a:pPr algn="r"/>
            <a:r>
              <a:rPr lang="es-ES" sz="4500" b="1" dirty="0">
                <a:solidFill>
                  <a:srgbClr val="24B8CB"/>
                </a:solidFill>
                <a:latin typeface="Circular Std" panose="020B0604020101020102" pitchFamily="34" charset="77"/>
                <a:cs typeface="Circular Std" panose="020B0604020101020102" pitchFamily="34" charset="77"/>
              </a:rPr>
              <a:t>07</a:t>
            </a:r>
          </a:p>
        </p:txBody>
      </p:sp>
      <p:sp>
        <p:nvSpPr>
          <p:cNvPr id="3" name="CuadroTexto 2">
            <a:extLst>
              <a:ext uri="{FF2B5EF4-FFF2-40B4-BE49-F238E27FC236}">
                <a16:creationId xmlns:a16="http://schemas.microsoft.com/office/drawing/2014/main" id="{DB501F17-6170-6D48-8791-0ABBCA935AB4}"/>
              </a:ext>
            </a:extLst>
          </p:cNvPr>
          <p:cNvSpPr txBox="1"/>
          <p:nvPr/>
        </p:nvSpPr>
        <p:spPr>
          <a:xfrm>
            <a:off x="3858856" y="2546321"/>
            <a:ext cx="2401619" cy="646331"/>
          </a:xfrm>
          <a:prstGeom prst="rect">
            <a:avLst/>
          </a:prstGeom>
          <a:noFill/>
        </p:spPr>
        <p:txBody>
          <a:bodyPr wrap="none" rtlCol="0">
            <a:spAutoFit/>
          </a:bodyPr>
          <a:lstStyle/>
          <a:p>
            <a:r>
              <a:rPr lang="es-ES_tradnl" altLang="es-ES" b="1" dirty="0">
                <a:solidFill>
                  <a:srgbClr val="0E4C71"/>
                </a:solidFill>
                <a:latin typeface="Circular Std" panose="020B0604020101020102" pitchFamily="34" charset="77"/>
                <a:cs typeface="Circular Std" panose="020B0604020101020102" pitchFamily="34" charset="77"/>
              </a:rPr>
              <a:t>¿Qué son las </a:t>
            </a:r>
          </a:p>
          <a:p>
            <a:r>
              <a:rPr lang="es-ES_tradnl" altLang="es-ES" b="1" dirty="0">
                <a:solidFill>
                  <a:srgbClr val="0E4C71"/>
                </a:solidFill>
                <a:latin typeface="Circular Std" panose="020B0604020101020102" pitchFamily="34" charset="77"/>
                <a:cs typeface="Circular Std" panose="020B0604020101020102" pitchFamily="34" charset="77"/>
              </a:rPr>
              <a:t>Personas Negativas?</a:t>
            </a:r>
            <a:endParaRPr lang="es-ES_tradnl" altLang="es-ES" dirty="0">
              <a:solidFill>
                <a:srgbClr val="0E4C71"/>
              </a:solidFill>
              <a:latin typeface="Helvetica" pitchFamily="2" charset="0"/>
            </a:endParaRPr>
          </a:p>
        </p:txBody>
      </p:sp>
      <p:sp>
        <p:nvSpPr>
          <p:cNvPr id="14" name="CuadroTexto 13">
            <a:extLst>
              <a:ext uri="{FF2B5EF4-FFF2-40B4-BE49-F238E27FC236}">
                <a16:creationId xmlns:a16="http://schemas.microsoft.com/office/drawing/2014/main" id="{E52B3194-FF20-9147-A6A2-74145868A3B4}"/>
              </a:ext>
            </a:extLst>
          </p:cNvPr>
          <p:cNvSpPr txBox="1"/>
          <p:nvPr/>
        </p:nvSpPr>
        <p:spPr>
          <a:xfrm>
            <a:off x="7150325" y="2546321"/>
            <a:ext cx="2055371" cy="646331"/>
          </a:xfrm>
          <a:prstGeom prst="rect">
            <a:avLst/>
          </a:prstGeom>
          <a:noFill/>
        </p:spPr>
        <p:txBody>
          <a:bodyPr wrap="none" rtlCol="0">
            <a:spAutoFit/>
          </a:bodyPr>
          <a:lstStyle/>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¿Cómo podemos </a:t>
            </a:r>
          </a:p>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usarlo?</a:t>
            </a:r>
            <a:endParaRPr lang="es-ES_tradnl" altLang="es-ES" dirty="0">
              <a:solidFill>
                <a:srgbClr val="0E4C71"/>
              </a:solidFill>
              <a:latin typeface="Helvetica" pitchFamily="2" charset="0"/>
            </a:endParaRPr>
          </a:p>
        </p:txBody>
      </p:sp>
      <p:sp>
        <p:nvSpPr>
          <p:cNvPr id="15" name="CuadroTexto 14">
            <a:extLst>
              <a:ext uri="{FF2B5EF4-FFF2-40B4-BE49-F238E27FC236}">
                <a16:creationId xmlns:a16="http://schemas.microsoft.com/office/drawing/2014/main" id="{01944038-EE64-F74F-96ED-0A2D35D5B47D}"/>
              </a:ext>
            </a:extLst>
          </p:cNvPr>
          <p:cNvSpPr txBox="1"/>
          <p:nvPr/>
        </p:nvSpPr>
        <p:spPr>
          <a:xfrm>
            <a:off x="1206652" y="4572292"/>
            <a:ext cx="2172390" cy="646331"/>
          </a:xfrm>
          <a:prstGeom prst="rect">
            <a:avLst/>
          </a:prstGeom>
          <a:noFill/>
        </p:spPr>
        <p:txBody>
          <a:bodyPr wrap="none" rtlCol="0">
            <a:spAutoFit/>
          </a:bodyPr>
          <a:lstStyle/>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¿Cómo se crea </a:t>
            </a:r>
          </a:p>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un </a:t>
            </a:r>
            <a:r>
              <a:rPr lang="es-ES_tradnl" altLang="es-ES" b="1" dirty="0" err="1">
                <a:solidFill>
                  <a:srgbClr val="0E4C71"/>
                </a:solidFill>
                <a:latin typeface="Circular Std" panose="020B0604020101020102" pitchFamily="34" charset="77"/>
                <a:cs typeface="Circular Std" panose="020B0604020101020102" pitchFamily="34" charset="77"/>
              </a:rPr>
              <a:t>Buyer</a:t>
            </a:r>
            <a:r>
              <a:rPr lang="es-ES_tradnl" altLang="es-ES" b="1" dirty="0">
                <a:solidFill>
                  <a:srgbClr val="0E4C71"/>
                </a:solidFill>
                <a:latin typeface="Circular Std" panose="020B0604020101020102" pitchFamily="34" charset="77"/>
                <a:cs typeface="Circular Std" panose="020B0604020101020102" pitchFamily="34" charset="77"/>
              </a:rPr>
              <a:t> Persona?</a:t>
            </a:r>
            <a:endParaRPr lang="es-ES_tradnl" altLang="es-ES" dirty="0">
              <a:solidFill>
                <a:srgbClr val="0E4C71"/>
              </a:solidFill>
              <a:latin typeface="Helvetica" pitchFamily="2" charset="0"/>
            </a:endParaRPr>
          </a:p>
        </p:txBody>
      </p:sp>
      <p:sp>
        <p:nvSpPr>
          <p:cNvPr id="16" name="CuadroTexto 15">
            <a:extLst>
              <a:ext uri="{FF2B5EF4-FFF2-40B4-BE49-F238E27FC236}">
                <a16:creationId xmlns:a16="http://schemas.microsoft.com/office/drawing/2014/main" id="{A8B5DDDE-601F-4F44-B2CB-A73B28B36537}"/>
              </a:ext>
            </a:extLst>
          </p:cNvPr>
          <p:cNvSpPr txBox="1"/>
          <p:nvPr/>
        </p:nvSpPr>
        <p:spPr>
          <a:xfrm>
            <a:off x="7591394" y="4572292"/>
            <a:ext cx="1231427" cy="646331"/>
          </a:xfrm>
          <a:prstGeom prst="rect">
            <a:avLst/>
          </a:prstGeom>
          <a:noFill/>
        </p:spPr>
        <p:txBody>
          <a:bodyPr wrap="none" rtlCol="0">
            <a:spAutoFit/>
          </a:bodyPr>
          <a:lstStyle/>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Plantillas </a:t>
            </a:r>
          </a:p>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en blanco</a:t>
            </a:r>
            <a:endParaRPr lang="es-ES_tradnl" altLang="es-ES" dirty="0">
              <a:solidFill>
                <a:srgbClr val="0E4C71"/>
              </a:solidFill>
              <a:latin typeface="Helvetica" pitchFamily="2" charset="0"/>
            </a:endParaRPr>
          </a:p>
        </p:txBody>
      </p:sp>
      <p:sp>
        <p:nvSpPr>
          <p:cNvPr id="17" name="CuadroTexto 16">
            <a:extLst>
              <a:ext uri="{FF2B5EF4-FFF2-40B4-BE49-F238E27FC236}">
                <a16:creationId xmlns:a16="http://schemas.microsoft.com/office/drawing/2014/main" id="{403FF37F-59C3-0A49-94A0-3EDA407DA336}"/>
              </a:ext>
            </a:extLst>
          </p:cNvPr>
          <p:cNvSpPr txBox="1"/>
          <p:nvPr/>
        </p:nvSpPr>
        <p:spPr>
          <a:xfrm>
            <a:off x="976689" y="2546321"/>
            <a:ext cx="1845377" cy="646331"/>
          </a:xfrm>
          <a:prstGeom prst="rect">
            <a:avLst/>
          </a:prstGeom>
          <a:noFill/>
        </p:spPr>
        <p:txBody>
          <a:bodyPr wrap="none" rtlCol="0">
            <a:spAutoFit/>
          </a:bodyPr>
          <a:lstStyle/>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¿Qué es un </a:t>
            </a:r>
          </a:p>
          <a:p>
            <a:pPr>
              <a:spcBef>
                <a:spcPct val="0"/>
              </a:spcBef>
            </a:pPr>
            <a:r>
              <a:rPr lang="es-ES_tradnl" altLang="es-ES" b="1" dirty="0" err="1">
                <a:solidFill>
                  <a:srgbClr val="0E4C71"/>
                </a:solidFill>
                <a:latin typeface="Circular Std" panose="020B0604020101020102" pitchFamily="34" charset="77"/>
                <a:cs typeface="Circular Std" panose="020B0604020101020102" pitchFamily="34" charset="77"/>
              </a:rPr>
              <a:t>Buyer</a:t>
            </a:r>
            <a:r>
              <a:rPr lang="es-ES_tradnl" altLang="es-ES" b="1" dirty="0">
                <a:solidFill>
                  <a:srgbClr val="0E4C71"/>
                </a:solidFill>
                <a:latin typeface="Circular Std" panose="020B0604020101020102" pitchFamily="34" charset="77"/>
                <a:cs typeface="Circular Std" panose="020B0604020101020102" pitchFamily="34" charset="77"/>
              </a:rPr>
              <a:t> Persona?</a:t>
            </a:r>
            <a:endParaRPr lang="es-ES_tradnl" altLang="es-ES" dirty="0">
              <a:solidFill>
                <a:srgbClr val="0E4C71"/>
              </a:solidFill>
              <a:latin typeface="Helvetica" pitchFamily="2" charset="0"/>
            </a:endParaRPr>
          </a:p>
        </p:txBody>
      </p:sp>
      <p:cxnSp>
        <p:nvCxnSpPr>
          <p:cNvPr id="40" name="Conector recto 39">
            <a:extLst>
              <a:ext uri="{FF2B5EF4-FFF2-40B4-BE49-F238E27FC236}">
                <a16:creationId xmlns:a16="http://schemas.microsoft.com/office/drawing/2014/main" id="{C27E7207-F0B8-C841-AEC8-E103101A602B}"/>
              </a:ext>
            </a:extLst>
          </p:cNvPr>
          <p:cNvCxnSpPr>
            <a:cxnSpLocks/>
          </p:cNvCxnSpPr>
          <p:nvPr/>
        </p:nvCxnSpPr>
        <p:spPr>
          <a:xfrm flipV="1">
            <a:off x="3689177" y="2332753"/>
            <a:ext cx="0" cy="1542951"/>
          </a:xfrm>
          <a:prstGeom prst="line">
            <a:avLst/>
          </a:prstGeom>
          <a:ln>
            <a:solidFill>
              <a:srgbClr val="F5F5F5"/>
            </a:solidFill>
          </a:ln>
          <a:effectLst/>
        </p:spPr>
        <p:style>
          <a:lnRef idx="2">
            <a:schemeClr val="accent1"/>
          </a:lnRef>
          <a:fillRef idx="0">
            <a:schemeClr val="accent1"/>
          </a:fillRef>
          <a:effectRef idx="1">
            <a:schemeClr val="accent1"/>
          </a:effectRef>
          <a:fontRef idx="minor">
            <a:schemeClr val="tx1"/>
          </a:fontRef>
        </p:style>
      </p:cxnSp>
      <p:sp>
        <p:nvSpPr>
          <p:cNvPr id="42" name="CuadroTexto 41">
            <a:extLst>
              <a:ext uri="{FF2B5EF4-FFF2-40B4-BE49-F238E27FC236}">
                <a16:creationId xmlns:a16="http://schemas.microsoft.com/office/drawing/2014/main" id="{0977FEE0-59C7-224B-9DB2-B1A39B9D69CE}"/>
              </a:ext>
            </a:extLst>
          </p:cNvPr>
          <p:cNvSpPr txBox="1"/>
          <p:nvPr/>
        </p:nvSpPr>
        <p:spPr>
          <a:xfrm>
            <a:off x="4014281" y="4141131"/>
            <a:ext cx="881973" cy="784830"/>
          </a:xfrm>
          <a:prstGeom prst="rect">
            <a:avLst/>
          </a:prstGeom>
          <a:noFill/>
        </p:spPr>
        <p:txBody>
          <a:bodyPr wrap="none" rtlCol="0">
            <a:spAutoFit/>
          </a:bodyPr>
          <a:lstStyle/>
          <a:p>
            <a:pPr algn="r"/>
            <a:r>
              <a:rPr lang="es-ES" sz="4500" b="1" dirty="0">
                <a:solidFill>
                  <a:srgbClr val="24B8CB"/>
                </a:solidFill>
                <a:latin typeface="Circular Std" panose="020B0604020101020102" pitchFamily="34" charset="77"/>
                <a:cs typeface="Circular Std" panose="020B0604020101020102" pitchFamily="34" charset="77"/>
              </a:rPr>
              <a:t>06</a:t>
            </a:r>
          </a:p>
        </p:txBody>
      </p:sp>
      <p:sp>
        <p:nvSpPr>
          <p:cNvPr id="43" name="CuadroTexto 42">
            <a:extLst>
              <a:ext uri="{FF2B5EF4-FFF2-40B4-BE49-F238E27FC236}">
                <a16:creationId xmlns:a16="http://schemas.microsoft.com/office/drawing/2014/main" id="{F0CB8D37-5A05-1047-B7C1-D3147FABE8EF}"/>
              </a:ext>
            </a:extLst>
          </p:cNvPr>
          <p:cNvSpPr txBox="1"/>
          <p:nvPr/>
        </p:nvSpPr>
        <p:spPr>
          <a:xfrm>
            <a:off x="4270459" y="4572292"/>
            <a:ext cx="2517036" cy="646331"/>
          </a:xfrm>
          <a:prstGeom prst="rect">
            <a:avLst/>
          </a:prstGeom>
          <a:noFill/>
        </p:spPr>
        <p:txBody>
          <a:bodyPr wrap="none" rtlCol="0">
            <a:spAutoFit/>
          </a:bodyPr>
          <a:lstStyle/>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¿Cómo se crea un </a:t>
            </a:r>
          </a:p>
          <a:p>
            <a:pPr>
              <a:spcBef>
                <a:spcPct val="0"/>
              </a:spcBef>
            </a:pPr>
            <a:r>
              <a:rPr lang="es-ES_tradnl" altLang="es-ES" b="1" dirty="0">
                <a:solidFill>
                  <a:srgbClr val="0E4C71"/>
                </a:solidFill>
                <a:latin typeface="Circular Std" panose="020B0604020101020102" pitchFamily="34" charset="77"/>
                <a:cs typeface="Circular Std" panose="020B0604020101020102" pitchFamily="34" charset="77"/>
              </a:rPr>
              <a:t>comprador personas?</a:t>
            </a:r>
            <a:endParaRPr lang="es-ES_tradnl" altLang="es-ES" dirty="0">
              <a:solidFill>
                <a:srgbClr val="0E4C71"/>
              </a:solidFill>
              <a:latin typeface="Helvetica" pitchFamily="2" charset="0"/>
            </a:endParaRPr>
          </a:p>
        </p:txBody>
      </p:sp>
      <p:cxnSp>
        <p:nvCxnSpPr>
          <p:cNvPr id="47" name="Conector recto 46">
            <a:extLst>
              <a:ext uri="{FF2B5EF4-FFF2-40B4-BE49-F238E27FC236}">
                <a16:creationId xmlns:a16="http://schemas.microsoft.com/office/drawing/2014/main" id="{E34C8019-D182-7345-9FA2-A697580A2452}"/>
              </a:ext>
            </a:extLst>
          </p:cNvPr>
          <p:cNvCxnSpPr>
            <a:cxnSpLocks/>
          </p:cNvCxnSpPr>
          <p:nvPr/>
        </p:nvCxnSpPr>
        <p:spPr>
          <a:xfrm flipV="1">
            <a:off x="806493" y="2332753"/>
            <a:ext cx="0" cy="1542951"/>
          </a:xfrm>
          <a:prstGeom prst="line">
            <a:avLst/>
          </a:prstGeom>
          <a:ln>
            <a:solidFill>
              <a:srgbClr val="F5F5F5"/>
            </a:solidFill>
          </a:ln>
          <a:effectLst/>
        </p:spPr>
        <p:style>
          <a:lnRef idx="2">
            <a:schemeClr val="accent1"/>
          </a:lnRef>
          <a:fillRef idx="0">
            <a:schemeClr val="accent1"/>
          </a:fillRef>
          <a:effectRef idx="1">
            <a:schemeClr val="accent1"/>
          </a:effectRef>
          <a:fontRef idx="minor">
            <a:schemeClr val="tx1"/>
          </a:fontRef>
        </p:style>
      </p:cxnSp>
      <p:cxnSp>
        <p:nvCxnSpPr>
          <p:cNvPr id="48" name="Conector recto 47">
            <a:extLst>
              <a:ext uri="{FF2B5EF4-FFF2-40B4-BE49-F238E27FC236}">
                <a16:creationId xmlns:a16="http://schemas.microsoft.com/office/drawing/2014/main" id="{A8534EBC-B934-5A48-A975-AA96C98C3E28}"/>
              </a:ext>
            </a:extLst>
          </p:cNvPr>
          <p:cNvCxnSpPr>
            <a:cxnSpLocks/>
          </p:cNvCxnSpPr>
          <p:nvPr/>
        </p:nvCxnSpPr>
        <p:spPr>
          <a:xfrm flipV="1">
            <a:off x="6928324" y="2332753"/>
            <a:ext cx="0" cy="1542951"/>
          </a:xfrm>
          <a:prstGeom prst="line">
            <a:avLst/>
          </a:prstGeom>
          <a:ln>
            <a:solidFill>
              <a:srgbClr val="F5F5F5"/>
            </a:solidFill>
          </a:ln>
          <a:effectLst/>
        </p:spPr>
        <p:style>
          <a:lnRef idx="2">
            <a:schemeClr val="accent1"/>
          </a:lnRef>
          <a:fillRef idx="0">
            <a:schemeClr val="accent1"/>
          </a:fillRef>
          <a:effectRef idx="1">
            <a:schemeClr val="accent1"/>
          </a:effectRef>
          <a:fontRef idx="minor">
            <a:schemeClr val="tx1"/>
          </a:fontRef>
        </p:style>
      </p:cxnSp>
      <p:cxnSp>
        <p:nvCxnSpPr>
          <p:cNvPr id="49" name="Conector recto 48">
            <a:extLst>
              <a:ext uri="{FF2B5EF4-FFF2-40B4-BE49-F238E27FC236}">
                <a16:creationId xmlns:a16="http://schemas.microsoft.com/office/drawing/2014/main" id="{ADFD5A4D-88C5-8F4B-BEE9-AC7E3205FA06}"/>
              </a:ext>
            </a:extLst>
          </p:cNvPr>
          <p:cNvCxnSpPr>
            <a:cxnSpLocks/>
          </p:cNvCxnSpPr>
          <p:nvPr/>
        </p:nvCxnSpPr>
        <p:spPr>
          <a:xfrm flipV="1">
            <a:off x="3891090" y="4417830"/>
            <a:ext cx="0" cy="1542951"/>
          </a:xfrm>
          <a:prstGeom prst="line">
            <a:avLst/>
          </a:prstGeom>
          <a:ln>
            <a:solidFill>
              <a:srgbClr val="F5F5F5"/>
            </a:solidFill>
          </a:ln>
          <a:effectLst/>
        </p:spPr>
        <p:style>
          <a:lnRef idx="2">
            <a:schemeClr val="accent1"/>
          </a:lnRef>
          <a:fillRef idx="0">
            <a:schemeClr val="accent1"/>
          </a:fillRef>
          <a:effectRef idx="1">
            <a:schemeClr val="accent1"/>
          </a:effectRef>
          <a:fontRef idx="minor">
            <a:schemeClr val="tx1"/>
          </a:fontRef>
        </p:style>
      </p:cxnSp>
      <p:cxnSp>
        <p:nvCxnSpPr>
          <p:cNvPr id="50" name="Conector recto 49">
            <a:extLst>
              <a:ext uri="{FF2B5EF4-FFF2-40B4-BE49-F238E27FC236}">
                <a16:creationId xmlns:a16="http://schemas.microsoft.com/office/drawing/2014/main" id="{D65250FD-93F8-BB49-A39C-1BCC22BAE08C}"/>
              </a:ext>
            </a:extLst>
          </p:cNvPr>
          <p:cNvCxnSpPr>
            <a:cxnSpLocks/>
          </p:cNvCxnSpPr>
          <p:nvPr/>
        </p:nvCxnSpPr>
        <p:spPr>
          <a:xfrm flipV="1">
            <a:off x="954163" y="4410081"/>
            <a:ext cx="0" cy="1542951"/>
          </a:xfrm>
          <a:prstGeom prst="line">
            <a:avLst/>
          </a:prstGeom>
          <a:ln>
            <a:solidFill>
              <a:srgbClr val="F5F5F5"/>
            </a:solidFill>
          </a:ln>
          <a:effectLst/>
        </p:spPr>
        <p:style>
          <a:lnRef idx="2">
            <a:schemeClr val="accent1"/>
          </a:lnRef>
          <a:fillRef idx="0">
            <a:schemeClr val="accent1"/>
          </a:fillRef>
          <a:effectRef idx="1">
            <a:schemeClr val="accent1"/>
          </a:effectRef>
          <a:fontRef idx="minor">
            <a:schemeClr val="tx1"/>
          </a:fontRef>
        </p:style>
      </p:cxnSp>
      <p:cxnSp>
        <p:nvCxnSpPr>
          <p:cNvPr id="51" name="Conector recto 50">
            <a:extLst>
              <a:ext uri="{FF2B5EF4-FFF2-40B4-BE49-F238E27FC236}">
                <a16:creationId xmlns:a16="http://schemas.microsoft.com/office/drawing/2014/main" id="{5D05CFAB-33E2-7349-97F0-931E10389194}"/>
              </a:ext>
            </a:extLst>
          </p:cNvPr>
          <p:cNvCxnSpPr>
            <a:cxnSpLocks/>
          </p:cNvCxnSpPr>
          <p:nvPr/>
        </p:nvCxnSpPr>
        <p:spPr>
          <a:xfrm flipV="1">
            <a:off x="7254222" y="4417830"/>
            <a:ext cx="0" cy="1542951"/>
          </a:xfrm>
          <a:prstGeom prst="line">
            <a:avLst/>
          </a:prstGeom>
          <a:ln>
            <a:solidFill>
              <a:srgbClr val="F5F5F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002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50">
            <a:extLst>
              <a:ext uri="{FF2B5EF4-FFF2-40B4-BE49-F238E27FC236}">
                <a16:creationId xmlns:a16="http://schemas.microsoft.com/office/drawing/2014/main" id="{7925FEF3-E359-4446-8411-38AEA64508E2}"/>
              </a:ext>
            </a:extLst>
          </p:cNvPr>
          <p:cNvSpPr/>
          <p:nvPr/>
        </p:nvSpPr>
        <p:spPr>
          <a:xfrm>
            <a:off x="0" y="7383294"/>
            <a:ext cx="10058400" cy="389106"/>
          </a:xfrm>
          <a:custGeom>
            <a:avLst/>
            <a:gdLst>
              <a:gd name="connsiteX0" fmla="*/ 0 w 10058400"/>
              <a:gd name="connsiteY0" fmla="*/ 1216151 h 1216151"/>
              <a:gd name="connsiteX1" fmla="*/ 10058400 w 10058400"/>
              <a:gd name="connsiteY1" fmla="*/ 1216151 h 1216151"/>
              <a:gd name="connsiteX2" fmla="*/ 10058400 w 10058400"/>
              <a:gd name="connsiteY2" fmla="*/ 0 h 1216151"/>
              <a:gd name="connsiteX3" fmla="*/ 0 w 10058400"/>
              <a:gd name="connsiteY3" fmla="*/ 0 h 1216151"/>
              <a:gd name="connsiteX4" fmla="*/ 0 w 10058400"/>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1216151">
                <a:moveTo>
                  <a:pt x="0" y="1216151"/>
                </a:moveTo>
                <a:lnTo>
                  <a:pt x="10058400" y="1216151"/>
                </a:lnTo>
                <a:lnTo>
                  <a:pt x="10058400" y="0"/>
                </a:lnTo>
                <a:lnTo>
                  <a:pt x="0" y="0"/>
                </a:lnTo>
                <a:lnTo>
                  <a:pt x="0" y="1216151"/>
                </a:lnTo>
                <a:close/>
              </a:path>
            </a:pathLst>
          </a:custGeom>
          <a:solidFill>
            <a:srgbClr val="F5F5F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8">
            <a:extLst>
              <a:ext uri="{FF2B5EF4-FFF2-40B4-BE49-F238E27FC236}">
                <a16:creationId xmlns:a16="http://schemas.microsoft.com/office/drawing/2014/main" id="{4816B549-6B1B-B945-A139-EBF600FD5A42}"/>
              </a:ext>
            </a:extLst>
          </p:cNvPr>
          <p:cNvSpPr txBox="1"/>
          <p:nvPr/>
        </p:nvSpPr>
        <p:spPr>
          <a:xfrm>
            <a:off x="1522997" y="2042042"/>
            <a:ext cx="7012407" cy="3688317"/>
          </a:xfrm>
          <a:prstGeom prst="rect">
            <a:avLst/>
          </a:prstGeom>
          <a:noFill/>
        </p:spPr>
        <p:txBody>
          <a:bodyPr wrap="square" lIns="0" tIns="0" rIns="0" bIns="0" rtlCol="0">
            <a:spAutoFit/>
          </a:bodyPr>
          <a:lstStyle/>
          <a:p>
            <a:pPr marL="0">
              <a:lnSpc>
                <a:spcPct val="100000"/>
              </a:lnSpc>
            </a:pP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Qué</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es un Buyer Persona?</a:t>
            </a:r>
          </a:p>
          <a:p>
            <a:pPr>
              <a:lnSpc>
                <a:spcPts val="1770"/>
              </a:lnSpc>
            </a:pPr>
            <a:endParaRPr lang="en-US" dirty="0">
              <a:latin typeface="Circular Std Book" panose="020B0604020101020102" pitchFamily="34" charset="77"/>
              <a:cs typeface="Circular Std Book" panose="020B0604020101020102" pitchFamily="34" charset="77"/>
            </a:endParaRPr>
          </a:p>
          <a:p>
            <a:pPr hangingPunct="0">
              <a:lnSpc>
                <a:spcPct val="130000"/>
              </a:lnSpc>
            </a:pPr>
            <a:r>
              <a:rPr lang="es-ES" altLang="es-ES" sz="1900" dirty="0">
                <a:solidFill>
                  <a:srgbClr val="24B8CB"/>
                </a:solidFill>
                <a:latin typeface="Circular Std Medium" panose="020B0604020101020102" pitchFamily="34" charset="77"/>
                <a:cs typeface="Circular Std Medium" panose="020B0604020101020102" pitchFamily="34" charset="77"/>
              </a:rPr>
              <a:t>Los </a:t>
            </a:r>
            <a:r>
              <a:rPr lang="es-ES" altLang="es-ES" sz="1900" dirty="0" err="1">
                <a:solidFill>
                  <a:srgbClr val="24B8CB"/>
                </a:solidFill>
                <a:latin typeface="Circular Std Medium" panose="020B0604020101020102" pitchFamily="34" charset="77"/>
                <a:cs typeface="Circular Std Medium" panose="020B0604020101020102" pitchFamily="34" charset="77"/>
              </a:rPr>
              <a:t>Buyer</a:t>
            </a:r>
            <a:r>
              <a:rPr lang="es-ES" altLang="es-ES" sz="1900" dirty="0">
                <a:solidFill>
                  <a:srgbClr val="24B8CB"/>
                </a:solidFill>
                <a:latin typeface="Circular Std Medium" panose="020B0604020101020102" pitchFamily="34" charset="77"/>
                <a:cs typeface="Circular Std Medium" panose="020B0604020101020102" pitchFamily="34" charset="77"/>
              </a:rPr>
              <a:t> Personas son representaciones ficticias y generalizadas de sus clientes ideales.</a:t>
            </a:r>
            <a:endParaRPr lang="en-US" sz="1900" dirty="0">
              <a:solidFill>
                <a:srgbClr val="24B8CB"/>
              </a:solidFill>
              <a:latin typeface="Circular Std Medium" panose="020B0604020101020102" pitchFamily="34" charset="77"/>
              <a:cs typeface="Circular Std Medium" panose="020B0604020101020102" pitchFamily="34" charset="77"/>
            </a:endParaRPr>
          </a:p>
          <a:p>
            <a:pPr>
              <a:lnSpc>
                <a:spcPts val="1389"/>
              </a:lnSpc>
            </a:pPr>
            <a:endParaRPr lang="en-US" dirty="0">
              <a:latin typeface="Circular Std Book" panose="020B0604020101020102" pitchFamily="34" charset="77"/>
              <a:cs typeface="Circular Std Book" panose="020B0604020101020102" pitchFamily="34" charset="77"/>
            </a:endParaRPr>
          </a:p>
          <a:p>
            <a:pPr algn="just">
              <a:lnSpc>
                <a:spcPct val="130000"/>
              </a:lnSpc>
              <a:spcBef>
                <a:spcPct val="0"/>
              </a:spcBef>
            </a:pPr>
            <a:r>
              <a:rPr lang="es-ES" altLang="es-ES" sz="1100" dirty="0">
                <a:solidFill>
                  <a:srgbClr val="7E7C7C"/>
                </a:solidFill>
                <a:latin typeface="Circular Std Book" panose="020B0604020101020102" pitchFamily="34" charset="77"/>
                <a:cs typeface="Circular Std Book" panose="020B0604020101020102" pitchFamily="34" charset="77"/>
              </a:rPr>
              <a:t>Lo ayudan a comprender mejor a sus clientes </a:t>
            </a:r>
            <a:r>
              <a:rPr lang="es-ES" altLang="es-ES" sz="1100" b="1" dirty="0">
                <a:solidFill>
                  <a:srgbClr val="7E7C7C"/>
                </a:solidFill>
                <a:latin typeface="Circular Std" panose="020B0604020101020102" pitchFamily="34" charset="77"/>
                <a:cs typeface="Circular Std" panose="020B0604020101020102" pitchFamily="34" charset="77"/>
              </a:rPr>
              <a:t>(y a los clientes potenciales)</a:t>
            </a:r>
            <a:r>
              <a:rPr lang="es-ES" altLang="es-ES" sz="1100" dirty="0">
                <a:solidFill>
                  <a:srgbClr val="0E4C71"/>
                </a:solidFill>
                <a:latin typeface="Circular Std Book" panose="020B0604020101020102" pitchFamily="34" charset="77"/>
                <a:cs typeface="Circular Std Book" panose="020B0604020101020102" pitchFamily="34" charset="77"/>
              </a:rPr>
              <a:t> </a:t>
            </a:r>
            <a:r>
              <a:rPr lang="es-ES" altLang="es-ES" sz="1100" dirty="0">
                <a:solidFill>
                  <a:srgbClr val="7E7C7C"/>
                </a:solidFill>
                <a:latin typeface="Circular Std Book" panose="020B0604020101020102" pitchFamily="34" charset="77"/>
                <a:cs typeface="Circular Std Book" panose="020B0604020101020102" pitchFamily="34" charset="77"/>
              </a:rPr>
              <a:t>y le facilitan la adaptación del contenido a las necesidades, comportamientos y preocupaciones específicas de los diferentes grupos.</a:t>
            </a:r>
          </a:p>
          <a:p>
            <a:pPr algn="just">
              <a:lnSpc>
                <a:spcPct val="130000"/>
              </a:lnSpc>
              <a:spcBef>
                <a:spcPct val="0"/>
              </a:spcBef>
            </a:pPr>
            <a:endParaRPr lang="es-ES" altLang="es-ES" sz="1100" dirty="0">
              <a:solidFill>
                <a:srgbClr val="7E7C7C"/>
              </a:solidFill>
              <a:latin typeface="Circular Std Book" panose="020B0604020101020102" pitchFamily="34" charset="77"/>
              <a:cs typeface="Circular Std Book" panose="020B0604020101020102" pitchFamily="34" charset="77"/>
            </a:endParaRPr>
          </a:p>
          <a:p>
            <a:pPr algn="just">
              <a:lnSpc>
                <a:spcPct val="130000"/>
              </a:lnSpc>
              <a:spcBef>
                <a:spcPct val="0"/>
              </a:spcBef>
            </a:pPr>
            <a:r>
              <a:rPr lang="es-ES" altLang="es-ES" sz="1100" dirty="0">
                <a:solidFill>
                  <a:srgbClr val="7E7C7C"/>
                </a:solidFill>
                <a:latin typeface="Circular Std Book" panose="020B0604020101020102" pitchFamily="34" charset="77"/>
                <a:cs typeface="Circular Std Book" panose="020B0604020101020102" pitchFamily="34" charset="77"/>
              </a:rPr>
              <a:t>Los </a:t>
            </a:r>
            <a:r>
              <a:rPr lang="es-ES" altLang="es-ES" sz="1100" dirty="0" err="1">
                <a:solidFill>
                  <a:srgbClr val="7E7C7C"/>
                </a:solidFill>
                <a:latin typeface="Circular Std Book" panose="020B0604020101020102" pitchFamily="34" charset="77"/>
                <a:cs typeface="Circular Std Book" panose="020B0604020101020102" pitchFamily="34" charset="77"/>
              </a:rPr>
              <a:t>Buyer</a:t>
            </a:r>
            <a:r>
              <a:rPr lang="es-ES" altLang="es-ES" sz="1100" dirty="0">
                <a:solidFill>
                  <a:srgbClr val="7E7C7C"/>
                </a:solidFill>
                <a:latin typeface="Circular Std Book" panose="020B0604020101020102" pitchFamily="34" charset="77"/>
                <a:cs typeface="Circular Std Book" panose="020B0604020101020102" pitchFamily="34" charset="77"/>
              </a:rPr>
              <a:t> Personas más sólidos se basan en la investigación de mercado y en la información que obtiene de su base de clientes reales </a:t>
            </a:r>
            <a:r>
              <a:rPr lang="es-ES" altLang="es-ES" sz="1100" b="1" dirty="0">
                <a:solidFill>
                  <a:srgbClr val="7E7C7C"/>
                </a:solidFill>
                <a:latin typeface="Circular Std" panose="020B0604020101020102" pitchFamily="34" charset="77"/>
                <a:cs typeface="Circular Std" panose="020B0604020101020102" pitchFamily="34" charset="77"/>
              </a:rPr>
              <a:t>(a través de encuestas, entrevistas, etc.) </a:t>
            </a:r>
            <a:r>
              <a:rPr lang="es-ES" altLang="es-ES" sz="1100" dirty="0">
                <a:solidFill>
                  <a:srgbClr val="7E7C7C"/>
                </a:solidFill>
                <a:latin typeface="Circular Std Book" panose="020B0604020101020102" pitchFamily="34" charset="77"/>
                <a:cs typeface="Circular Std Book" panose="020B0604020101020102" pitchFamily="34" charset="77"/>
              </a:rPr>
              <a:t>Dependiendo de tu negocio, puedes tener tan solo una o dos personas, o hasta 10 o 20. </a:t>
            </a:r>
          </a:p>
          <a:p>
            <a:pPr algn="just">
              <a:lnSpc>
                <a:spcPct val="130000"/>
              </a:lnSpc>
              <a:spcBef>
                <a:spcPct val="0"/>
              </a:spcBef>
            </a:pPr>
            <a:endParaRPr lang="es-ES" altLang="es-ES" sz="1100" dirty="0">
              <a:solidFill>
                <a:srgbClr val="7E7C7C"/>
              </a:solidFill>
              <a:latin typeface="Circular Std Book" panose="020B0604020101020102" pitchFamily="34" charset="77"/>
              <a:cs typeface="Circular Std Book" panose="020B0604020101020102" pitchFamily="34" charset="77"/>
            </a:endParaRPr>
          </a:p>
          <a:p>
            <a:pPr algn="just">
              <a:lnSpc>
                <a:spcPct val="130000"/>
              </a:lnSpc>
              <a:spcBef>
                <a:spcPct val="0"/>
              </a:spcBef>
            </a:pPr>
            <a:r>
              <a:rPr lang="es-ES" altLang="es-ES" sz="1100" dirty="0">
                <a:solidFill>
                  <a:srgbClr val="24B8CB"/>
                </a:solidFill>
                <a:latin typeface="Circular Std Book" panose="020B0604020101020102" pitchFamily="34" charset="77"/>
                <a:cs typeface="Circular Std Book" panose="020B0604020101020102" pitchFamily="34" charset="77"/>
              </a:rPr>
              <a:t>(Nota: si eres nuevo, comienza pequeño. Siempre puedes desarrollar más personas más adelante si es necesario).</a:t>
            </a:r>
            <a:endParaRPr lang="en-US" altLang="es-ES" sz="1100" dirty="0">
              <a:solidFill>
                <a:srgbClr val="24B8CB"/>
              </a:solidFill>
              <a:latin typeface="Circular Std Book" panose="020B0604020101020102" pitchFamily="34" charset="77"/>
              <a:cs typeface="Circular Std Book" panose="020B0604020101020102" pitchFamily="34" charset="77"/>
            </a:endParaRPr>
          </a:p>
        </p:txBody>
      </p:sp>
      <p:sp>
        <p:nvSpPr>
          <p:cNvPr id="13" name="Freeform 79">
            <a:extLst>
              <a:ext uri="{FF2B5EF4-FFF2-40B4-BE49-F238E27FC236}">
                <a16:creationId xmlns:a16="http://schemas.microsoft.com/office/drawing/2014/main" id="{E52012A5-B32D-F84A-9B32-5808291CB56B}"/>
              </a:ext>
            </a:extLst>
          </p:cNvPr>
          <p:cNvSpPr/>
          <p:nvPr/>
        </p:nvSpPr>
        <p:spPr>
          <a:xfrm>
            <a:off x="0" y="0"/>
            <a:ext cx="5486400" cy="280136"/>
          </a:xfrm>
          <a:custGeom>
            <a:avLst/>
            <a:gdLst>
              <a:gd name="connsiteX0" fmla="*/ 0 w 5486400"/>
              <a:gd name="connsiteY0" fmla="*/ 280136 h 280136"/>
              <a:gd name="connsiteX1" fmla="*/ 5486400 w 5486400"/>
              <a:gd name="connsiteY1" fmla="*/ 280136 h 280136"/>
              <a:gd name="connsiteX2" fmla="*/ 5486400 w 5486400"/>
              <a:gd name="connsiteY2" fmla="*/ 0 h 280136"/>
              <a:gd name="connsiteX3" fmla="*/ 0 w 5486400"/>
              <a:gd name="connsiteY3" fmla="*/ 0 h 280136"/>
              <a:gd name="connsiteX4" fmla="*/ 0 w 5486400"/>
              <a:gd name="connsiteY4" fmla="*/ 280136 h 280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80136">
                <a:moveTo>
                  <a:pt x="0" y="280136"/>
                </a:moveTo>
                <a:lnTo>
                  <a:pt x="5486400" y="280136"/>
                </a:lnTo>
                <a:lnTo>
                  <a:pt x="5486400" y="0"/>
                </a:lnTo>
                <a:lnTo>
                  <a:pt x="0" y="0"/>
                </a:lnTo>
                <a:lnTo>
                  <a:pt x="0" y="280136"/>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2517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50">
            <a:extLst>
              <a:ext uri="{FF2B5EF4-FFF2-40B4-BE49-F238E27FC236}">
                <a16:creationId xmlns:a16="http://schemas.microsoft.com/office/drawing/2014/main" id="{7E36C6D4-6C44-1843-A08E-FCEFC9BA752B}"/>
              </a:ext>
            </a:extLst>
          </p:cNvPr>
          <p:cNvSpPr/>
          <p:nvPr/>
        </p:nvSpPr>
        <p:spPr>
          <a:xfrm>
            <a:off x="0" y="7383294"/>
            <a:ext cx="10058400" cy="389106"/>
          </a:xfrm>
          <a:custGeom>
            <a:avLst/>
            <a:gdLst>
              <a:gd name="connsiteX0" fmla="*/ 0 w 10058400"/>
              <a:gd name="connsiteY0" fmla="*/ 1216151 h 1216151"/>
              <a:gd name="connsiteX1" fmla="*/ 10058400 w 10058400"/>
              <a:gd name="connsiteY1" fmla="*/ 1216151 h 1216151"/>
              <a:gd name="connsiteX2" fmla="*/ 10058400 w 10058400"/>
              <a:gd name="connsiteY2" fmla="*/ 0 h 1216151"/>
              <a:gd name="connsiteX3" fmla="*/ 0 w 10058400"/>
              <a:gd name="connsiteY3" fmla="*/ 0 h 1216151"/>
              <a:gd name="connsiteX4" fmla="*/ 0 w 10058400"/>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1216151">
                <a:moveTo>
                  <a:pt x="0" y="1216151"/>
                </a:moveTo>
                <a:lnTo>
                  <a:pt x="10058400" y="1216151"/>
                </a:lnTo>
                <a:lnTo>
                  <a:pt x="10058400" y="0"/>
                </a:lnTo>
                <a:lnTo>
                  <a:pt x="0" y="0"/>
                </a:lnTo>
                <a:lnTo>
                  <a:pt x="0" y="1216151"/>
                </a:lnTo>
                <a:close/>
              </a:path>
            </a:pathLst>
          </a:custGeom>
          <a:solidFill>
            <a:srgbClr val="F5F5F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8">
            <a:extLst>
              <a:ext uri="{FF2B5EF4-FFF2-40B4-BE49-F238E27FC236}">
                <a16:creationId xmlns:a16="http://schemas.microsoft.com/office/drawing/2014/main" id="{3973632E-8266-3F43-84EF-D58343038E5D}"/>
              </a:ext>
            </a:extLst>
          </p:cNvPr>
          <p:cNvSpPr txBox="1"/>
          <p:nvPr/>
        </p:nvSpPr>
        <p:spPr>
          <a:xfrm>
            <a:off x="1522997" y="2359051"/>
            <a:ext cx="7125057" cy="3054298"/>
          </a:xfrm>
          <a:prstGeom prst="rect">
            <a:avLst/>
          </a:prstGeom>
          <a:noFill/>
        </p:spPr>
        <p:txBody>
          <a:bodyPr wrap="square" lIns="0" tIns="0" rIns="0" bIns="0" rtlCol="0">
            <a:spAutoFit/>
          </a:bodyPr>
          <a:lstStyle/>
          <a:p>
            <a:pPr marL="0">
              <a:lnSpc>
                <a:spcPct val="100000"/>
              </a:lnSpc>
            </a:pP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Qué</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son las personas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negativas</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p>
          <a:p>
            <a:pPr>
              <a:lnSpc>
                <a:spcPts val="1770"/>
              </a:lnSpc>
            </a:pPr>
            <a:endParaRPr lang="en-US" dirty="0">
              <a:latin typeface="Circular Std Book" panose="020B0604020101020102" pitchFamily="34" charset="77"/>
              <a:cs typeface="Circular Std Book" panose="020B0604020101020102" pitchFamily="34" charset="77"/>
            </a:endParaRPr>
          </a:p>
          <a:p>
            <a:pPr hangingPunct="0">
              <a:lnSpc>
                <a:spcPct val="130000"/>
              </a:lnSpc>
            </a:pPr>
            <a:r>
              <a:rPr lang="es-ES" altLang="es-ES" sz="1900" dirty="0">
                <a:solidFill>
                  <a:srgbClr val="24B8CB"/>
                </a:solidFill>
                <a:latin typeface="Circular Std Medium" panose="020B0604020101020102" pitchFamily="34" charset="77"/>
                <a:cs typeface="Circular Std Medium" panose="020B0604020101020102" pitchFamily="34" charset="77"/>
              </a:rPr>
              <a:t>Mientras que un personaje de </a:t>
            </a:r>
            <a:r>
              <a:rPr lang="es-ES" altLang="es-ES" sz="1900" dirty="0" err="1">
                <a:solidFill>
                  <a:srgbClr val="24B8CB"/>
                </a:solidFill>
                <a:latin typeface="Circular Std Medium" panose="020B0604020101020102" pitchFamily="34" charset="77"/>
                <a:cs typeface="Circular Std Medium" panose="020B0604020101020102" pitchFamily="34" charset="77"/>
              </a:rPr>
              <a:t>buyer</a:t>
            </a:r>
            <a:r>
              <a:rPr lang="es-ES" altLang="es-ES" sz="1900" dirty="0">
                <a:solidFill>
                  <a:srgbClr val="24B8CB"/>
                </a:solidFill>
                <a:latin typeface="Circular Std Medium" panose="020B0604020101020102" pitchFamily="34" charset="77"/>
                <a:cs typeface="Circular Std Medium" panose="020B0604020101020102" pitchFamily="34" charset="77"/>
              </a:rPr>
              <a:t> persona es una represen-</a:t>
            </a:r>
            <a:r>
              <a:rPr lang="es-ES" altLang="es-ES" sz="1900" dirty="0" err="1">
                <a:solidFill>
                  <a:srgbClr val="24B8CB"/>
                </a:solidFill>
                <a:latin typeface="Circular Std Medium" panose="020B0604020101020102" pitchFamily="34" charset="77"/>
                <a:cs typeface="Circular Std Medium" panose="020B0604020101020102" pitchFamily="34" charset="77"/>
              </a:rPr>
              <a:t>tación</a:t>
            </a:r>
            <a:r>
              <a:rPr lang="es-ES" altLang="es-ES" sz="1900" dirty="0">
                <a:solidFill>
                  <a:srgbClr val="24B8CB"/>
                </a:solidFill>
                <a:latin typeface="Circular Std Medium" panose="020B0604020101020102" pitchFamily="34" charset="77"/>
                <a:cs typeface="Circular Std Medium" panose="020B0604020101020102" pitchFamily="34" charset="77"/>
              </a:rPr>
              <a:t> de un cliente ideal, un personaje negativo o "excluyente” es una representación de quien no deseas como cliente.</a:t>
            </a:r>
            <a:endParaRPr lang="en-US" altLang="es-ES" sz="1900" dirty="0">
              <a:solidFill>
                <a:srgbClr val="24B8CB"/>
              </a:solidFill>
              <a:latin typeface="Circular Std Medium" panose="020B0604020101020102" pitchFamily="34" charset="77"/>
              <a:cs typeface="Circular Std Medium" panose="020B0604020101020102" pitchFamily="34" charset="77"/>
            </a:endParaRPr>
          </a:p>
          <a:p>
            <a:pPr hangingPunct="0">
              <a:lnSpc>
                <a:spcPts val="2000"/>
              </a:lnSpc>
            </a:pPr>
            <a:endParaRPr lang="en-US" altLang="es-ES" sz="1900" dirty="0">
              <a:solidFill>
                <a:srgbClr val="24B8CB"/>
              </a:solidFill>
              <a:latin typeface="Circular Std Medium" panose="020B0604020101020102" pitchFamily="34" charset="77"/>
              <a:cs typeface="Circular Std Medium" panose="020B0604020101020102" pitchFamily="34" charset="77"/>
            </a:endParaRPr>
          </a:p>
          <a:p>
            <a:pPr hangingPunct="0">
              <a:lnSpc>
                <a:spcPct val="130000"/>
              </a:lnSpc>
            </a:pPr>
            <a:r>
              <a:rPr lang="es-ES" altLang="es-ES" sz="1100" dirty="0">
                <a:solidFill>
                  <a:srgbClr val="7E7C7C"/>
                </a:solidFill>
                <a:latin typeface="Circular Std Book" panose="020B0604020101020102" pitchFamily="34" charset="77"/>
                <a:cs typeface="Circular Std Book" panose="020B0604020101020102" pitchFamily="34" charset="77"/>
              </a:rPr>
              <a:t>Esto podría incluir, por ejemplo, a los profesionales que son demasiado avanzados para su producto o servicio, los estudiantes que sólo están participando con su contenido para la investigación/conocimiento, o clientes potenciales que son demasiado caros para adquirir (debido a una baja venta promedio precio o su desagrado para comprar de nuevo algún producto de su empresa.)</a:t>
            </a:r>
            <a:endParaRPr lang="en-US" altLang="es-ES" sz="1100" dirty="0">
              <a:solidFill>
                <a:srgbClr val="7E7C7C"/>
              </a:solidFill>
              <a:latin typeface="Circular Std Book" panose="020B0604020101020102" pitchFamily="34" charset="77"/>
              <a:cs typeface="Circular Std Book" panose="020B0604020101020102" pitchFamily="34" charset="77"/>
            </a:endParaRPr>
          </a:p>
        </p:txBody>
      </p:sp>
      <p:sp>
        <p:nvSpPr>
          <p:cNvPr id="14" name="Freeform 79">
            <a:extLst>
              <a:ext uri="{FF2B5EF4-FFF2-40B4-BE49-F238E27FC236}">
                <a16:creationId xmlns:a16="http://schemas.microsoft.com/office/drawing/2014/main" id="{40147547-7C6D-B34C-B31F-6630BBC0A187}"/>
              </a:ext>
            </a:extLst>
          </p:cNvPr>
          <p:cNvSpPr/>
          <p:nvPr/>
        </p:nvSpPr>
        <p:spPr>
          <a:xfrm>
            <a:off x="0" y="0"/>
            <a:ext cx="5486400" cy="280136"/>
          </a:xfrm>
          <a:custGeom>
            <a:avLst/>
            <a:gdLst>
              <a:gd name="connsiteX0" fmla="*/ 0 w 5486400"/>
              <a:gd name="connsiteY0" fmla="*/ 280136 h 280136"/>
              <a:gd name="connsiteX1" fmla="*/ 5486400 w 5486400"/>
              <a:gd name="connsiteY1" fmla="*/ 280136 h 280136"/>
              <a:gd name="connsiteX2" fmla="*/ 5486400 w 5486400"/>
              <a:gd name="connsiteY2" fmla="*/ 0 h 280136"/>
              <a:gd name="connsiteX3" fmla="*/ 0 w 5486400"/>
              <a:gd name="connsiteY3" fmla="*/ 0 h 280136"/>
              <a:gd name="connsiteX4" fmla="*/ 0 w 5486400"/>
              <a:gd name="connsiteY4" fmla="*/ 280136 h 280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80136">
                <a:moveTo>
                  <a:pt x="0" y="280136"/>
                </a:moveTo>
                <a:lnTo>
                  <a:pt x="5486400" y="280136"/>
                </a:lnTo>
                <a:lnTo>
                  <a:pt x="5486400" y="0"/>
                </a:lnTo>
                <a:lnTo>
                  <a:pt x="0" y="0"/>
                </a:lnTo>
                <a:lnTo>
                  <a:pt x="0" y="280136"/>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50">
            <a:extLst>
              <a:ext uri="{FF2B5EF4-FFF2-40B4-BE49-F238E27FC236}">
                <a16:creationId xmlns:a16="http://schemas.microsoft.com/office/drawing/2014/main" id="{7E36C6D4-6C44-1843-A08E-FCEFC9BA752B}"/>
              </a:ext>
            </a:extLst>
          </p:cNvPr>
          <p:cNvSpPr/>
          <p:nvPr/>
        </p:nvSpPr>
        <p:spPr>
          <a:xfrm>
            <a:off x="0" y="7383294"/>
            <a:ext cx="10058400" cy="389106"/>
          </a:xfrm>
          <a:custGeom>
            <a:avLst/>
            <a:gdLst>
              <a:gd name="connsiteX0" fmla="*/ 0 w 10058400"/>
              <a:gd name="connsiteY0" fmla="*/ 1216151 h 1216151"/>
              <a:gd name="connsiteX1" fmla="*/ 10058400 w 10058400"/>
              <a:gd name="connsiteY1" fmla="*/ 1216151 h 1216151"/>
              <a:gd name="connsiteX2" fmla="*/ 10058400 w 10058400"/>
              <a:gd name="connsiteY2" fmla="*/ 0 h 1216151"/>
              <a:gd name="connsiteX3" fmla="*/ 0 w 10058400"/>
              <a:gd name="connsiteY3" fmla="*/ 0 h 1216151"/>
              <a:gd name="connsiteX4" fmla="*/ 0 w 10058400"/>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1216151">
                <a:moveTo>
                  <a:pt x="0" y="1216151"/>
                </a:moveTo>
                <a:lnTo>
                  <a:pt x="10058400" y="1216151"/>
                </a:lnTo>
                <a:lnTo>
                  <a:pt x="10058400" y="0"/>
                </a:lnTo>
                <a:lnTo>
                  <a:pt x="0" y="0"/>
                </a:lnTo>
                <a:lnTo>
                  <a:pt x="0" y="1216151"/>
                </a:lnTo>
                <a:close/>
              </a:path>
            </a:pathLst>
          </a:custGeom>
          <a:solidFill>
            <a:srgbClr val="F5F5F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8">
            <a:extLst>
              <a:ext uri="{FF2B5EF4-FFF2-40B4-BE49-F238E27FC236}">
                <a16:creationId xmlns:a16="http://schemas.microsoft.com/office/drawing/2014/main" id="{3973632E-8266-3F43-84EF-D58343038E5D}"/>
              </a:ext>
            </a:extLst>
          </p:cNvPr>
          <p:cNvSpPr txBox="1"/>
          <p:nvPr/>
        </p:nvSpPr>
        <p:spPr>
          <a:xfrm>
            <a:off x="1522997" y="2160343"/>
            <a:ext cx="6962325" cy="3451714"/>
          </a:xfrm>
          <a:prstGeom prst="rect">
            <a:avLst/>
          </a:prstGeom>
          <a:noFill/>
        </p:spPr>
        <p:txBody>
          <a:bodyPr wrap="square" lIns="0" tIns="0" rIns="0" bIns="0" rtlCol="0">
            <a:spAutoFit/>
          </a:bodyPr>
          <a:lstStyle/>
          <a:p>
            <a:pPr marL="0">
              <a:lnSpc>
                <a:spcPct val="100000"/>
              </a:lnSpc>
            </a:pP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Cómo</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podemos</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usarlo</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p>
          <a:p>
            <a:pPr>
              <a:lnSpc>
                <a:spcPts val="1770"/>
              </a:lnSpc>
            </a:pPr>
            <a:endParaRPr lang="en-US" dirty="0">
              <a:latin typeface="Circular Std Book" panose="020B0604020101020102" pitchFamily="34" charset="77"/>
              <a:cs typeface="Circular Std Book" panose="020B0604020101020102" pitchFamily="34" charset="77"/>
            </a:endParaRPr>
          </a:p>
          <a:p>
            <a:pPr hangingPunct="0">
              <a:lnSpc>
                <a:spcPct val="130000"/>
              </a:lnSpc>
            </a:pPr>
            <a:r>
              <a:rPr lang="es-ES" altLang="es-ES" sz="1900" dirty="0">
                <a:solidFill>
                  <a:srgbClr val="24B8CB"/>
                </a:solidFill>
                <a:latin typeface="Circular Std Medium" panose="020B0604020101020102" pitchFamily="34" charset="77"/>
                <a:cs typeface="Circular Std Medium" panose="020B0604020101020102" pitchFamily="34" charset="77"/>
              </a:rPr>
              <a:t>En el nivel más básico, el </a:t>
            </a:r>
            <a:r>
              <a:rPr lang="es-ES" altLang="es-ES" sz="1900" dirty="0" err="1">
                <a:solidFill>
                  <a:srgbClr val="24B8CB"/>
                </a:solidFill>
                <a:latin typeface="Circular Std Medium" panose="020B0604020101020102" pitchFamily="34" charset="77"/>
                <a:cs typeface="Circular Std Medium" panose="020B0604020101020102" pitchFamily="34" charset="77"/>
              </a:rPr>
              <a:t>buyer</a:t>
            </a:r>
            <a:r>
              <a:rPr lang="es-ES" altLang="es-ES" sz="1900" dirty="0">
                <a:solidFill>
                  <a:srgbClr val="24B8CB"/>
                </a:solidFill>
                <a:latin typeface="Circular Std Medium" panose="020B0604020101020102" pitchFamily="34" charset="77"/>
                <a:cs typeface="Circular Std Medium" panose="020B0604020101020102" pitchFamily="34" charset="77"/>
              </a:rPr>
              <a:t> persona te permite personalizar o enfocar tu marketing para diferentes segmentos de tu audiencia.</a:t>
            </a:r>
            <a:endParaRPr lang="en-US" altLang="es-ES" sz="1900" dirty="0">
              <a:solidFill>
                <a:srgbClr val="24B8CB"/>
              </a:solidFill>
              <a:latin typeface="Circular Std Medium" panose="020B0604020101020102" pitchFamily="34" charset="77"/>
              <a:cs typeface="Circular Std Medium" panose="020B0604020101020102" pitchFamily="34" charset="77"/>
            </a:endParaRPr>
          </a:p>
          <a:p>
            <a:pPr algn="just">
              <a:lnSpc>
                <a:spcPct val="130000"/>
              </a:lnSpc>
              <a:spcBef>
                <a:spcPct val="0"/>
              </a:spcBef>
            </a:pPr>
            <a:endParaRPr lang="es-ES" altLang="es-ES" sz="1100" dirty="0">
              <a:solidFill>
                <a:srgbClr val="7E7C7C"/>
              </a:solidFill>
              <a:latin typeface="Circular Std Book" panose="020B0604020101020102" pitchFamily="34" charset="77"/>
              <a:cs typeface="Circular Std Book" panose="020B0604020101020102" pitchFamily="34" charset="77"/>
            </a:endParaRPr>
          </a:p>
          <a:p>
            <a:pPr algn="just">
              <a:lnSpc>
                <a:spcPct val="130000"/>
              </a:lnSpc>
              <a:spcBef>
                <a:spcPct val="0"/>
              </a:spcBef>
            </a:pPr>
            <a:r>
              <a:rPr lang="es-ES" altLang="es-ES" sz="1100" dirty="0">
                <a:solidFill>
                  <a:srgbClr val="7E7C7C"/>
                </a:solidFill>
                <a:latin typeface="Circular Std Book" panose="020B0604020101020102" pitchFamily="34" charset="77"/>
                <a:cs typeface="Circular Std Book" panose="020B0604020101020102" pitchFamily="34" charset="77"/>
              </a:rPr>
              <a:t>Por ejemplo, en lugar de enviar los mismos emails a todos en tu base de datos, puedes segmentar por cada </a:t>
            </a:r>
            <a:r>
              <a:rPr lang="es-ES" altLang="es-ES" sz="1100" dirty="0" err="1">
                <a:solidFill>
                  <a:srgbClr val="7E7C7C"/>
                </a:solidFill>
                <a:latin typeface="Circular Std Book" panose="020B0604020101020102" pitchFamily="34" charset="77"/>
                <a:cs typeface="Circular Std Book" panose="020B0604020101020102" pitchFamily="34" charset="77"/>
              </a:rPr>
              <a:t>buyer</a:t>
            </a:r>
            <a:r>
              <a:rPr lang="es-ES" altLang="es-ES" sz="1100" dirty="0">
                <a:solidFill>
                  <a:srgbClr val="7E7C7C"/>
                </a:solidFill>
                <a:latin typeface="Circular Std Book" panose="020B0604020101020102" pitchFamily="34" charset="77"/>
                <a:cs typeface="Circular Std Book" panose="020B0604020101020102" pitchFamily="34" charset="77"/>
              </a:rPr>
              <a:t> persona y adaptar tu mensaje de acuerdo a lo que sabes acerca de cada persona diferente.
</a:t>
            </a:r>
          </a:p>
          <a:p>
            <a:pPr algn="just">
              <a:lnSpc>
                <a:spcPct val="130000"/>
              </a:lnSpc>
              <a:spcBef>
                <a:spcPct val="0"/>
              </a:spcBef>
            </a:pPr>
            <a:r>
              <a:rPr lang="es-ES" altLang="es-ES" sz="1100" dirty="0">
                <a:solidFill>
                  <a:srgbClr val="7E7C7C"/>
                </a:solidFill>
                <a:latin typeface="Circular Std Book" panose="020B0604020101020102" pitchFamily="34" charset="77"/>
                <a:cs typeface="Circular Std Book" panose="020B0604020101020102" pitchFamily="34" charset="77"/>
              </a:rPr>
              <a:t>Si te tomas el tiempo para crear personas negativas, tendrás la ventaja adicional de ser capaz de segmentar las "manzanas podridas" del resto de tus contactos, lo que puede ayudarte a lograr un menor costo por cliente y costo por usuario (y ver mayor productividad de ventas).</a:t>
            </a:r>
            <a:endParaRPr lang="en-US" altLang="es-ES" sz="1100" dirty="0">
              <a:solidFill>
                <a:srgbClr val="7E7C7C"/>
              </a:solidFill>
              <a:latin typeface="Circular Std Book" panose="020B0604020101020102" pitchFamily="34" charset="77"/>
              <a:cs typeface="Circular Std Book" panose="020B0604020101020102" pitchFamily="34" charset="77"/>
            </a:endParaRPr>
          </a:p>
        </p:txBody>
      </p:sp>
      <p:sp>
        <p:nvSpPr>
          <p:cNvPr id="14" name="Freeform 79">
            <a:extLst>
              <a:ext uri="{FF2B5EF4-FFF2-40B4-BE49-F238E27FC236}">
                <a16:creationId xmlns:a16="http://schemas.microsoft.com/office/drawing/2014/main" id="{40147547-7C6D-B34C-B31F-6630BBC0A187}"/>
              </a:ext>
            </a:extLst>
          </p:cNvPr>
          <p:cNvSpPr/>
          <p:nvPr/>
        </p:nvSpPr>
        <p:spPr>
          <a:xfrm>
            <a:off x="0" y="0"/>
            <a:ext cx="5486400" cy="280136"/>
          </a:xfrm>
          <a:custGeom>
            <a:avLst/>
            <a:gdLst>
              <a:gd name="connsiteX0" fmla="*/ 0 w 5486400"/>
              <a:gd name="connsiteY0" fmla="*/ 280136 h 280136"/>
              <a:gd name="connsiteX1" fmla="*/ 5486400 w 5486400"/>
              <a:gd name="connsiteY1" fmla="*/ 280136 h 280136"/>
              <a:gd name="connsiteX2" fmla="*/ 5486400 w 5486400"/>
              <a:gd name="connsiteY2" fmla="*/ 0 h 280136"/>
              <a:gd name="connsiteX3" fmla="*/ 0 w 5486400"/>
              <a:gd name="connsiteY3" fmla="*/ 0 h 280136"/>
              <a:gd name="connsiteX4" fmla="*/ 0 w 5486400"/>
              <a:gd name="connsiteY4" fmla="*/ 280136 h 280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80136">
                <a:moveTo>
                  <a:pt x="0" y="280136"/>
                </a:moveTo>
                <a:lnTo>
                  <a:pt x="5486400" y="280136"/>
                </a:lnTo>
                <a:lnTo>
                  <a:pt x="5486400" y="0"/>
                </a:lnTo>
                <a:lnTo>
                  <a:pt x="0" y="0"/>
                </a:lnTo>
                <a:lnTo>
                  <a:pt x="0" y="280136"/>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95942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50">
            <a:extLst>
              <a:ext uri="{FF2B5EF4-FFF2-40B4-BE49-F238E27FC236}">
                <a16:creationId xmlns:a16="http://schemas.microsoft.com/office/drawing/2014/main" id="{7E36C6D4-6C44-1843-A08E-FCEFC9BA752B}"/>
              </a:ext>
            </a:extLst>
          </p:cNvPr>
          <p:cNvSpPr/>
          <p:nvPr/>
        </p:nvSpPr>
        <p:spPr>
          <a:xfrm>
            <a:off x="0" y="7383294"/>
            <a:ext cx="10058400" cy="389106"/>
          </a:xfrm>
          <a:custGeom>
            <a:avLst/>
            <a:gdLst>
              <a:gd name="connsiteX0" fmla="*/ 0 w 10058400"/>
              <a:gd name="connsiteY0" fmla="*/ 1216151 h 1216151"/>
              <a:gd name="connsiteX1" fmla="*/ 10058400 w 10058400"/>
              <a:gd name="connsiteY1" fmla="*/ 1216151 h 1216151"/>
              <a:gd name="connsiteX2" fmla="*/ 10058400 w 10058400"/>
              <a:gd name="connsiteY2" fmla="*/ 0 h 1216151"/>
              <a:gd name="connsiteX3" fmla="*/ 0 w 10058400"/>
              <a:gd name="connsiteY3" fmla="*/ 0 h 1216151"/>
              <a:gd name="connsiteX4" fmla="*/ 0 w 10058400"/>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0" h="1216151">
                <a:moveTo>
                  <a:pt x="0" y="1216151"/>
                </a:moveTo>
                <a:lnTo>
                  <a:pt x="10058400" y="1216151"/>
                </a:lnTo>
                <a:lnTo>
                  <a:pt x="10058400" y="0"/>
                </a:lnTo>
                <a:lnTo>
                  <a:pt x="0" y="0"/>
                </a:lnTo>
                <a:lnTo>
                  <a:pt x="0" y="1216151"/>
                </a:lnTo>
                <a:close/>
              </a:path>
            </a:pathLst>
          </a:custGeom>
          <a:solidFill>
            <a:srgbClr val="F5F5F5">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8">
            <a:extLst>
              <a:ext uri="{FF2B5EF4-FFF2-40B4-BE49-F238E27FC236}">
                <a16:creationId xmlns:a16="http://schemas.microsoft.com/office/drawing/2014/main" id="{3973632E-8266-3F43-84EF-D58343038E5D}"/>
              </a:ext>
            </a:extLst>
          </p:cNvPr>
          <p:cNvSpPr txBox="1"/>
          <p:nvPr/>
        </p:nvSpPr>
        <p:spPr>
          <a:xfrm>
            <a:off x="1522997" y="2425736"/>
            <a:ext cx="7163803" cy="2920928"/>
          </a:xfrm>
          <a:prstGeom prst="rect">
            <a:avLst/>
          </a:prstGeom>
          <a:noFill/>
        </p:spPr>
        <p:txBody>
          <a:bodyPr wrap="square" lIns="0" tIns="0" rIns="0" bIns="0" rtlCol="0">
            <a:spAutoFit/>
          </a:bodyPr>
          <a:lstStyle/>
          <a:p>
            <a:pPr marL="0">
              <a:lnSpc>
                <a:spcPct val="100000"/>
              </a:lnSpc>
            </a:pP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Cómo</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se </a:t>
            </a:r>
            <a:r>
              <a:rPr lang="en-US" altLang="zh-CN" sz="3600" dirty="0" err="1">
                <a:solidFill>
                  <a:srgbClr val="0E4C71"/>
                </a:solidFill>
                <a:latin typeface="Circular Std Medium" panose="020B0604020101020102" pitchFamily="34" charset="77"/>
                <a:ea typeface="Arial"/>
                <a:cs typeface="Circular Std Medium" panose="020B0604020101020102" pitchFamily="34" charset="77"/>
              </a:rPr>
              <a:t>crea</a:t>
            </a:r>
            <a:r>
              <a:rPr lang="en-US" altLang="zh-CN" sz="3600" dirty="0">
                <a:solidFill>
                  <a:srgbClr val="0E4C71"/>
                </a:solidFill>
                <a:latin typeface="Circular Std Medium" panose="020B0604020101020102" pitchFamily="34" charset="77"/>
                <a:ea typeface="Arial"/>
                <a:cs typeface="Circular Std Medium" panose="020B0604020101020102" pitchFamily="34" charset="77"/>
              </a:rPr>
              <a:t> un Buyer Persona?</a:t>
            </a:r>
          </a:p>
          <a:p>
            <a:pPr>
              <a:lnSpc>
                <a:spcPts val="1770"/>
              </a:lnSpc>
            </a:pPr>
            <a:endParaRPr lang="en-US" dirty="0">
              <a:latin typeface="Circular Std Book" panose="020B0604020101020102" pitchFamily="34" charset="77"/>
              <a:cs typeface="Circular Std Book" panose="020B0604020101020102" pitchFamily="34" charset="77"/>
            </a:endParaRPr>
          </a:p>
          <a:p>
            <a:pPr hangingPunct="0">
              <a:lnSpc>
                <a:spcPct val="130000"/>
              </a:lnSpc>
            </a:pPr>
            <a:r>
              <a:rPr lang="es-ES" sz="1900" dirty="0">
                <a:solidFill>
                  <a:srgbClr val="24B8CB"/>
                </a:solidFill>
                <a:latin typeface="Circular Std Medium" panose="020B0604020101020102" pitchFamily="34" charset="77"/>
                <a:cs typeface="Circular Std Medium" panose="020B0604020101020102" pitchFamily="34" charset="77"/>
              </a:rPr>
              <a:t>El comprador personas se crea a través de la investigación, encuestas y entrevistas de su público objetivo.</a:t>
            </a:r>
          </a:p>
          <a:p>
            <a:pPr hangingPunct="0"/>
            <a:endParaRPr lang="en-US" sz="1900" dirty="0">
              <a:solidFill>
                <a:srgbClr val="24B8CB"/>
              </a:solidFill>
              <a:latin typeface="Circular Std Medium" panose="020B0604020101020102" pitchFamily="34" charset="77"/>
              <a:cs typeface="Circular Std Medium" panose="020B0604020101020102" pitchFamily="34" charset="77"/>
            </a:endParaRPr>
          </a:p>
          <a:p>
            <a:pPr hangingPunct="0">
              <a:lnSpc>
                <a:spcPct val="130000"/>
              </a:lnSpc>
            </a:pPr>
            <a:r>
              <a:rPr lang="es-ES" sz="1100" dirty="0">
                <a:solidFill>
                  <a:srgbClr val="7E7C7C"/>
                </a:solidFill>
                <a:latin typeface="Circular Std Book" panose="020B0604020101020102" pitchFamily="34" charset="77"/>
                <a:cs typeface="Circular Std Book" panose="020B0604020101020102" pitchFamily="34" charset="77"/>
              </a:rPr>
              <a:t>Esto incluye una mezcla de clientes, prospectos y aquellos que están fuera de su base de datos de contactos que podrían alinearse con su público objetivo. 
Aquí hay algunos métodos prácticos para reunir la información que necesita para desarrollar personas: Entreviste a los clientes ya sea en persona o por teléfono para descubrir lo que les gusta de su producto o servicio.
</a:t>
            </a:r>
            <a:endParaRPr lang="en-US" altLang="es-ES" sz="1100" dirty="0">
              <a:solidFill>
                <a:srgbClr val="7E7C7C"/>
              </a:solidFill>
              <a:latin typeface="Circular Std Book" panose="020B0604020101020102" pitchFamily="34" charset="77"/>
              <a:cs typeface="Circular Std Book" panose="020B0604020101020102" pitchFamily="34" charset="77"/>
            </a:endParaRPr>
          </a:p>
        </p:txBody>
      </p:sp>
      <p:sp>
        <p:nvSpPr>
          <p:cNvPr id="14" name="Freeform 79">
            <a:extLst>
              <a:ext uri="{FF2B5EF4-FFF2-40B4-BE49-F238E27FC236}">
                <a16:creationId xmlns:a16="http://schemas.microsoft.com/office/drawing/2014/main" id="{40147547-7C6D-B34C-B31F-6630BBC0A187}"/>
              </a:ext>
            </a:extLst>
          </p:cNvPr>
          <p:cNvSpPr/>
          <p:nvPr/>
        </p:nvSpPr>
        <p:spPr>
          <a:xfrm>
            <a:off x="0" y="0"/>
            <a:ext cx="5486400" cy="280136"/>
          </a:xfrm>
          <a:custGeom>
            <a:avLst/>
            <a:gdLst>
              <a:gd name="connsiteX0" fmla="*/ 0 w 5486400"/>
              <a:gd name="connsiteY0" fmla="*/ 280136 h 280136"/>
              <a:gd name="connsiteX1" fmla="*/ 5486400 w 5486400"/>
              <a:gd name="connsiteY1" fmla="*/ 280136 h 280136"/>
              <a:gd name="connsiteX2" fmla="*/ 5486400 w 5486400"/>
              <a:gd name="connsiteY2" fmla="*/ 0 h 280136"/>
              <a:gd name="connsiteX3" fmla="*/ 0 w 5486400"/>
              <a:gd name="connsiteY3" fmla="*/ 0 h 280136"/>
              <a:gd name="connsiteX4" fmla="*/ 0 w 5486400"/>
              <a:gd name="connsiteY4" fmla="*/ 280136 h 280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80136">
                <a:moveTo>
                  <a:pt x="0" y="280136"/>
                </a:moveTo>
                <a:lnTo>
                  <a:pt x="5486400" y="280136"/>
                </a:lnTo>
                <a:lnTo>
                  <a:pt x="5486400" y="0"/>
                </a:lnTo>
                <a:lnTo>
                  <a:pt x="0" y="0"/>
                </a:lnTo>
                <a:lnTo>
                  <a:pt x="0" y="280136"/>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05566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ángulo 45">
            <a:extLst>
              <a:ext uri="{FF2B5EF4-FFF2-40B4-BE49-F238E27FC236}">
                <a16:creationId xmlns:a16="http://schemas.microsoft.com/office/drawing/2014/main" id="{A5703775-0F59-F940-A8D9-52D0369DF355}"/>
              </a:ext>
            </a:extLst>
          </p:cNvPr>
          <p:cNvSpPr/>
          <p:nvPr/>
        </p:nvSpPr>
        <p:spPr>
          <a:xfrm>
            <a:off x="782671" y="51940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5" name="Rectángulo 44">
            <a:extLst>
              <a:ext uri="{FF2B5EF4-FFF2-40B4-BE49-F238E27FC236}">
                <a16:creationId xmlns:a16="http://schemas.microsoft.com/office/drawing/2014/main" id="{0EB6A53E-779B-9940-A985-5A0D9EADF8D3}"/>
              </a:ext>
            </a:extLst>
          </p:cNvPr>
          <p:cNvSpPr/>
          <p:nvPr/>
        </p:nvSpPr>
        <p:spPr>
          <a:xfrm>
            <a:off x="782671" y="38224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B6A784D5-8562-7040-9D14-572E13CC6597}"/>
              </a:ext>
            </a:extLst>
          </p:cNvPr>
          <p:cNvSpPr/>
          <p:nvPr/>
        </p:nvSpPr>
        <p:spPr>
          <a:xfrm>
            <a:off x="782671" y="2497350"/>
            <a:ext cx="8534400" cy="1064875"/>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Freeform 87">
            <a:extLst>
              <a:ext uri="{FF2B5EF4-FFF2-40B4-BE49-F238E27FC236}">
                <a16:creationId xmlns:a16="http://schemas.microsoft.com/office/drawing/2014/main" id="{F4EBD5E5-5E98-8145-8216-6CDD053221DF}"/>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88">
            <a:extLst>
              <a:ext uri="{FF2B5EF4-FFF2-40B4-BE49-F238E27FC236}">
                <a16:creationId xmlns:a16="http://schemas.microsoft.com/office/drawing/2014/main" id="{5F5EB936-CB30-6B40-91F7-B5EE2A9CE763}"/>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11" name="TextBox 1">
            <a:extLst>
              <a:ext uri="{FF2B5EF4-FFF2-40B4-BE49-F238E27FC236}">
                <a16:creationId xmlns:a16="http://schemas.microsoft.com/office/drawing/2014/main" id="{A0A1F655-089E-7A42-BD0A-96FA3FB63947}"/>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23" name="CuadroTexto 22">
            <a:extLst>
              <a:ext uri="{FF2B5EF4-FFF2-40B4-BE49-F238E27FC236}">
                <a16:creationId xmlns:a16="http://schemas.microsoft.com/office/drawing/2014/main" id="{E8CE225C-915C-3D4C-8A43-D7ED3702D7C1}"/>
              </a:ext>
            </a:extLst>
          </p:cNvPr>
          <p:cNvSpPr txBox="1"/>
          <p:nvPr/>
        </p:nvSpPr>
        <p:spPr>
          <a:xfrm>
            <a:off x="1063642" y="2543718"/>
            <a:ext cx="1989647" cy="894925"/>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ANTECEDENTES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¿Cargo? ¿Trayectoria? </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¿Estado Civil? ¿Hijos / Edades?</a:t>
            </a:r>
          </a:p>
        </p:txBody>
      </p:sp>
      <p:sp>
        <p:nvSpPr>
          <p:cNvPr id="24" name="CuadroTexto 23">
            <a:extLst>
              <a:ext uri="{FF2B5EF4-FFF2-40B4-BE49-F238E27FC236}">
                <a16:creationId xmlns:a16="http://schemas.microsoft.com/office/drawing/2014/main" id="{265D0516-0DD6-B541-9DEF-04188587F451}"/>
              </a:ext>
            </a:extLst>
          </p:cNvPr>
          <p:cNvSpPr txBox="1"/>
          <p:nvPr/>
        </p:nvSpPr>
        <p:spPr>
          <a:xfrm>
            <a:off x="1063642" y="3870579"/>
            <a:ext cx="2071401"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DEMOGRÁFICOS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¿Sexo? ¿Edad? ¿Ingreso? </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¿Ubicación?</a:t>
            </a:r>
          </a:p>
        </p:txBody>
      </p:sp>
      <p:sp>
        <p:nvSpPr>
          <p:cNvPr id="25" name="CuadroTexto 24">
            <a:extLst>
              <a:ext uri="{FF2B5EF4-FFF2-40B4-BE49-F238E27FC236}">
                <a16:creationId xmlns:a16="http://schemas.microsoft.com/office/drawing/2014/main" id="{A693469E-2865-FA46-A4D2-D8A5BB2C6C51}"/>
              </a:ext>
            </a:extLst>
          </p:cNvPr>
          <p:cNvSpPr txBox="1"/>
          <p:nvPr/>
        </p:nvSpPr>
        <p:spPr>
          <a:xfrm>
            <a:off x="1063642" y="5249928"/>
            <a:ext cx="2247731"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IDENTIFICADORES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¿Personalidad? ¿Comportamiento? </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¿Preferencias?</a:t>
            </a:r>
          </a:p>
        </p:txBody>
      </p:sp>
      <p:sp>
        <p:nvSpPr>
          <p:cNvPr id="17" name="CuadroTexto 16">
            <a:extLst>
              <a:ext uri="{FF2B5EF4-FFF2-40B4-BE49-F238E27FC236}">
                <a16:creationId xmlns:a16="http://schemas.microsoft.com/office/drawing/2014/main" id="{DC1603F9-2EE8-C743-9F45-AE615DAB5DE2}"/>
              </a:ext>
            </a:extLst>
          </p:cNvPr>
          <p:cNvSpPr txBox="1"/>
          <p:nvPr/>
        </p:nvSpPr>
        <p:spPr>
          <a:xfrm>
            <a:off x="7481312" y="1642302"/>
            <a:ext cx="1835759"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1: </a:t>
            </a:r>
            <a:r>
              <a:rPr lang="es-ES" b="1" dirty="0">
                <a:solidFill>
                  <a:srgbClr val="24B8CB"/>
                </a:solidFill>
                <a:latin typeface="Circular Std Book" panose="020B0604020101020102" pitchFamily="34" charset="77"/>
                <a:cs typeface="Circular Std Book" panose="020B0604020101020102" pitchFamily="34" charset="77"/>
              </a:rPr>
              <a:t>¿Quién?</a:t>
            </a:r>
          </a:p>
        </p:txBody>
      </p:sp>
      <p:cxnSp>
        <p:nvCxnSpPr>
          <p:cNvPr id="14" name="Conector recto 13">
            <a:extLst>
              <a:ext uri="{FF2B5EF4-FFF2-40B4-BE49-F238E27FC236}">
                <a16:creationId xmlns:a16="http://schemas.microsoft.com/office/drawing/2014/main" id="{0B6943B2-1C0C-8C4F-820A-37580F086C33}"/>
              </a:ext>
            </a:extLst>
          </p:cNvPr>
          <p:cNvCxnSpPr>
            <a:cxnSpLocks/>
          </p:cNvCxnSpPr>
          <p:nvPr/>
        </p:nvCxnSpPr>
        <p:spPr>
          <a:xfrm>
            <a:off x="782671" y="38182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8EA4DC3F-EB66-884D-8492-1057BFC44E9A}"/>
              </a:ext>
            </a:extLst>
          </p:cNvPr>
          <p:cNvCxnSpPr>
            <a:cxnSpLocks/>
          </p:cNvCxnSpPr>
          <p:nvPr/>
        </p:nvCxnSpPr>
        <p:spPr>
          <a:xfrm>
            <a:off x="782671" y="51898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8AE02B7F-84C0-1046-A7EA-050EB5F49302}"/>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4D853960-B1FA-734E-AEAB-E4A8F75CA669}"/>
              </a:ext>
            </a:extLst>
          </p:cNvPr>
          <p:cNvSpPr txBox="1">
            <a:spLocks noChangeArrowheads="1"/>
          </p:cNvSpPr>
          <p:nvPr/>
        </p:nvSpPr>
        <p:spPr bwMode="auto">
          <a:xfrm>
            <a:off x="3848228" y="2593866"/>
            <a:ext cx="5249735" cy="8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Jefe de recursos humanos</a:t>
            </a:r>
          </a:p>
          <a:p>
            <a:pPr marL="172800" indent="-172800" algn="just"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Trabajó en la misma empresa durante 10 años; se abrió camino desde secretaria ejecutiva</a:t>
            </a:r>
          </a:p>
          <a:p>
            <a:pPr marL="172800" indent="-172800" algn="just"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Casada con 2 hijos (10 y 8).</a:t>
            </a:r>
          </a:p>
        </p:txBody>
      </p:sp>
      <p:sp>
        <p:nvSpPr>
          <p:cNvPr id="19" name="TextBox 3">
            <a:extLst>
              <a:ext uri="{FF2B5EF4-FFF2-40B4-BE49-F238E27FC236}">
                <a16:creationId xmlns:a16="http://schemas.microsoft.com/office/drawing/2014/main" id="{207D19FD-6C0B-AB47-8FB7-B2199D8C38CA}"/>
              </a:ext>
            </a:extLst>
          </p:cNvPr>
          <p:cNvSpPr txBox="1">
            <a:spLocks noChangeArrowheads="1"/>
          </p:cNvSpPr>
          <p:nvPr/>
        </p:nvSpPr>
        <p:spPr bwMode="auto">
          <a:xfrm>
            <a:off x="3847541" y="3909378"/>
            <a:ext cx="5250421" cy="8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Sexo: mujer</a:t>
            </a:r>
          </a:p>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Edad: 30-45 años</a:t>
            </a:r>
          </a:p>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Ingreso: € 140.000</a:t>
            </a:r>
          </a:p>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Suburbano</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20" name="TextBox 4">
            <a:extLst>
              <a:ext uri="{FF2B5EF4-FFF2-40B4-BE49-F238E27FC236}">
                <a16:creationId xmlns:a16="http://schemas.microsoft.com/office/drawing/2014/main" id="{51C05B6C-5FDD-414A-912D-4827B85BC536}"/>
              </a:ext>
            </a:extLst>
          </p:cNvPr>
          <p:cNvSpPr txBox="1">
            <a:spLocks noChangeArrowheads="1"/>
          </p:cNvSpPr>
          <p:nvPr/>
        </p:nvSpPr>
        <p:spPr bwMode="auto">
          <a:xfrm>
            <a:off x="3847457" y="5331682"/>
            <a:ext cx="5250506" cy="67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Comportamiento tranquilo</a:t>
            </a:r>
          </a:p>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Probablemente tiene un asistente personal</a:t>
            </a:r>
          </a:p>
          <a:p>
            <a:pPr marL="172800" indent="-172800" eaLnBrk="1" hangingPunct="1">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Le gusta recibir la información vía escrita / correos electrónicos</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22" name="Rectángulo 21">
            <a:extLst>
              <a:ext uri="{FF2B5EF4-FFF2-40B4-BE49-F238E27FC236}">
                <a16:creationId xmlns:a16="http://schemas.microsoft.com/office/drawing/2014/main" id="{DECEC16C-F771-E144-823C-E5723A08AE2D}"/>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6" name="CuadroTexto 25">
            <a:extLst>
              <a:ext uri="{FF2B5EF4-FFF2-40B4-BE49-F238E27FC236}">
                <a16:creationId xmlns:a16="http://schemas.microsoft.com/office/drawing/2014/main" id="{A8AEC0DB-22FF-3E40-BA4B-B98CA3639A6B}"/>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cxnSp>
        <p:nvCxnSpPr>
          <p:cNvPr id="27" name="Conector recto 26">
            <a:extLst>
              <a:ext uri="{FF2B5EF4-FFF2-40B4-BE49-F238E27FC236}">
                <a16:creationId xmlns:a16="http://schemas.microsoft.com/office/drawing/2014/main" id="{40404F52-7318-DE46-A084-9CDD548B76C8}"/>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A37A0345-6E41-F240-878A-23856A57C37A}"/>
              </a:ext>
            </a:extLst>
          </p:cNvPr>
          <p:cNvSpPr txBox="1"/>
          <p:nvPr/>
        </p:nvSpPr>
        <p:spPr>
          <a:xfrm>
            <a:off x="3847457"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ángulo 45">
            <a:extLst>
              <a:ext uri="{FF2B5EF4-FFF2-40B4-BE49-F238E27FC236}">
                <a16:creationId xmlns:a16="http://schemas.microsoft.com/office/drawing/2014/main" id="{A5703775-0F59-F940-A8D9-52D0369DF355}"/>
              </a:ext>
            </a:extLst>
          </p:cNvPr>
          <p:cNvSpPr/>
          <p:nvPr/>
        </p:nvSpPr>
        <p:spPr>
          <a:xfrm>
            <a:off x="782671" y="51940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5" name="Rectángulo 44">
            <a:extLst>
              <a:ext uri="{FF2B5EF4-FFF2-40B4-BE49-F238E27FC236}">
                <a16:creationId xmlns:a16="http://schemas.microsoft.com/office/drawing/2014/main" id="{0EB6A53E-779B-9940-A985-5A0D9EADF8D3}"/>
              </a:ext>
            </a:extLst>
          </p:cNvPr>
          <p:cNvSpPr/>
          <p:nvPr/>
        </p:nvSpPr>
        <p:spPr>
          <a:xfrm>
            <a:off x="782671" y="3822455"/>
            <a:ext cx="8534400" cy="1130326"/>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B6A784D5-8562-7040-9D14-572E13CC6597}"/>
              </a:ext>
            </a:extLst>
          </p:cNvPr>
          <p:cNvSpPr/>
          <p:nvPr/>
        </p:nvSpPr>
        <p:spPr>
          <a:xfrm>
            <a:off x="782671" y="2497350"/>
            <a:ext cx="8534400" cy="1064875"/>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3" name="Rectángulo 42">
            <a:extLst>
              <a:ext uri="{FF2B5EF4-FFF2-40B4-BE49-F238E27FC236}">
                <a16:creationId xmlns:a16="http://schemas.microsoft.com/office/drawing/2014/main" id="{32E83789-488A-B945-A07C-82628558DC04}"/>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Freeform 87">
            <a:extLst>
              <a:ext uri="{FF2B5EF4-FFF2-40B4-BE49-F238E27FC236}">
                <a16:creationId xmlns:a16="http://schemas.microsoft.com/office/drawing/2014/main" id="{F4EBD5E5-5E98-8145-8216-6CDD053221DF}"/>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88">
            <a:extLst>
              <a:ext uri="{FF2B5EF4-FFF2-40B4-BE49-F238E27FC236}">
                <a16:creationId xmlns:a16="http://schemas.microsoft.com/office/drawing/2014/main" id="{5F5EB936-CB30-6B40-91F7-B5EE2A9CE763}"/>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11" name="TextBox 1">
            <a:extLst>
              <a:ext uri="{FF2B5EF4-FFF2-40B4-BE49-F238E27FC236}">
                <a16:creationId xmlns:a16="http://schemas.microsoft.com/office/drawing/2014/main" id="{A0A1F655-089E-7A42-BD0A-96FA3FB63947}"/>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21" name="CuadroTexto 20">
            <a:extLst>
              <a:ext uri="{FF2B5EF4-FFF2-40B4-BE49-F238E27FC236}">
                <a16:creationId xmlns:a16="http://schemas.microsoft.com/office/drawing/2014/main" id="{918FCE92-2C6B-F947-8315-44ED1598794A}"/>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sp>
        <p:nvSpPr>
          <p:cNvPr id="23" name="CuadroTexto 22">
            <a:extLst>
              <a:ext uri="{FF2B5EF4-FFF2-40B4-BE49-F238E27FC236}">
                <a16:creationId xmlns:a16="http://schemas.microsoft.com/office/drawing/2014/main" id="{E8CE225C-915C-3D4C-8A43-D7ED3702D7C1}"/>
              </a:ext>
            </a:extLst>
          </p:cNvPr>
          <p:cNvSpPr txBox="1"/>
          <p:nvPr/>
        </p:nvSpPr>
        <p:spPr>
          <a:xfrm>
            <a:off x="1063642" y="2673516"/>
            <a:ext cx="1250663" cy="664093"/>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METAS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¿meta 1? ¿Meta 2?</a:t>
            </a:r>
          </a:p>
        </p:txBody>
      </p:sp>
      <p:sp>
        <p:nvSpPr>
          <p:cNvPr id="24" name="CuadroTexto 23">
            <a:extLst>
              <a:ext uri="{FF2B5EF4-FFF2-40B4-BE49-F238E27FC236}">
                <a16:creationId xmlns:a16="http://schemas.microsoft.com/office/drawing/2014/main" id="{265D0516-0DD6-B541-9DEF-04188587F451}"/>
              </a:ext>
            </a:extLst>
          </p:cNvPr>
          <p:cNvSpPr txBox="1"/>
          <p:nvPr/>
        </p:nvSpPr>
        <p:spPr>
          <a:xfrm>
            <a:off x="1063642" y="3994294"/>
            <a:ext cx="1527982" cy="710259"/>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DESAFÍOS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¿Desafío 1? ¿Desafío 2?</a:t>
            </a:r>
          </a:p>
        </p:txBody>
      </p:sp>
      <p:sp>
        <p:nvSpPr>
          <p:cNvPr id="25" name="CuadroTexto 24">
            <a:extLst>
              <a:ext uri="{FF2B5EF4-FFF2-40B4-BE49-F238E27FC236}">
                <a16:creationId xmlns:a16="http://schemas.microsoft.com/office/drawing/2014/main" id="{A693469E-2865-FA46-A4D2-D8A5BB2C6C51}"/>
              </a:ext>
            </a:extLst>
          </p:cNvPr>
          <p:cNvSpPr txBox="1"/>
          <p:nvPr/>
        </p:nvSpPr>
        <p:spPr>
          <a:xfrm>
            <a:off x="1063642" y="5316184"/>
            <a:ext cx="2513830" cy="848758"/>
          </a:xfrm>
          <a:prstGeom prst="rect">
            <a:avLst/>
          </a:prstGeom>
          <a:noFill/>
        </p:spPr>
        <p:txBody>
          <a:bodyPr wrap="none" rtlCol="0">
            <a:spAutoFit/>
          </a:bodyPr>
          <a:lstStyle/>
          <a:p>
            <a:pPr>
              <a:lnSpc>
                <a:spcPct val="150000"/>
              </a:lnSpc>
            </a:pPr>
            <a:r>
              <a:rPr lang="es-ES" sz="1400" dirty="0">
                <a:solidFill>
                  <a:srgbClr val="24B8CB"/>
                </a:solidFill>
                <a:latin typeface="Circular Std Medium" panose="020B0604020101020102" pitchFamily="34" charset="77"/>
                <a:cs typeface="Circular Std Medium" panose="020B0604020101020102" pitchFamily="34" charset="77"/>
              </a:rPr>
              <a:t>LO QUE PODEMOS HACER</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…para ayudarlo a conseguir sus metas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…para ayudarle a conseguir sus desafíos</a:t>
            </a:r>
          </a:p>
        </p:txBody>
      </p:sp>
      <p:sp>
        <p:nvSpPr>
          <p:cNvPr id="17" name="CuadroTexto 16">
            <a:extLst>
              <a:ext uri="{FF2B5EF4-FFF2-40B4-BE49-F238E27FC236}">
                <a16:creationId xmlns:a16="http://schemas.microsoft.com/office/drawing/2014/main" id="{DC1603F9-2EE8-C743-9F45-AE615DAB5DE2}"/>
              </a:ext>
            </a:extLst>
          </p:cNvPr>
          <p:cNvSpPr txBox="1"/>
          <p:nvPr/>
        </p:nvSpPr>
        <p:spPr>
          <a:xfrm>
            <a:off x="7646421" y="1642302"/>
            <a:ext cx="1670650"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2: </a:t>
            </a:r>
            <a:r>
              <a:rPr lang="es-ES" b="1" dirty="0">
                <a:solidFill>
                  <a:srgbClr val="24B8CB"/>
                </a:solidFill>
                <a:latin typeface="Circular Std Book" panose="020B0604020101020102" pitchFamily="34" charset="77"/>
                <a:cs typeface="Circular Std Book" panose="020B0604020101020102" pitchFamily="34" charset="77"/>
              </a:rPr>
              <a:t>¿Qué?</a:t>
            </a:r>
          </a:p>
        </p:txBody>
      </p:sp>
      <p:cxnSp>
        <p:nvCxnSpPr>
          <p:cNvPr id="14" name="Conector recto 13">
            <a:extLst>
              <a:ext uri="{FF2B5EF4-FFF2-40B4-BE49-F238E27FC236}">
                <a16:creationId xmlns:a16="http://schemas.microsoft.com/office/drawing/2014/main" id="{0B6943B2-1C0C-8C4F-820A-37580F086C33}"/>
              </a:ext>
            </a:extLst>
          </p:cNvPr>
          <p:cNvCxnSpPr>
            <a:cxnSpLocks/>
          </p:cNvCxnSpPr>
          <p:nvPr/>
        </p:nvCxnSpPr>
        <p:spPr>
          <a:xfrm>
            <a:off x="782671" y="38182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8EA4DC3F-EB66-884D-8492-1057BFC44E9A}"/>
              </a:ext>
            </a:extLst>
          </p:cNvPr>
          <p:cNvCxnSpPr>
            <a:cxnSpLocks/>
          </p:cNvCxnSpPr>
          <p:nvPr/>
        </p:nvCxnSpPr>
        <p:spPr>
          <a:xfrm>
            <a:off x="782671" y="5189831"/>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8AE02B7F-84C0-1046-A7EA-050EB5F49302}"/>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A0A085CC-8CFD-DB47-B1D3-ABE6D6A54519}"/>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4D853960-B1FA-734E-AEAB-E4A8F75CA669}"/>
              </a:ext>
            </a:extLst>
          </p:cNvPr>
          <p:cNvSpPr txBox="1">
            <a:spLocks noChangeArrowheads="1"/>
          </p:cNvSpPr>
          <p:nvPr/>
        </p:nvSpPr>
        <p:spPr bwMode="auto">
          <a:xfrm>
            <a:off x="3850695" y="2790876"/>
            <a:ext cx="5247268" cy="47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Mantener contentos a los empleados y baja rotación</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Apoyar equipos legales y financieros.</a:t>
            </a:r>
          </a:p>
        </p:txBody>
      </p:sp>
      <p:sp>
        <p:nvSpPr>
          <p:cNvPr id="19" name="TextBox 3">
            <a:extLst>
              <a:ext uri="{FF2B5EF4-FFF2-40B4-BE49-F238E27FC236}">
                <a16:creationId xmlns:a16="http://schemas.microsoft.com/office/drawing/2014/main" id="{207D19FD-6C0B-AB47-8FB7-B2199D8C38CA}"/>
              </a:ext>
            </a:extLst>
          </p:cNvPr>
          <p:cNvSpPr txBox="1">
            <a:spLocks noChangeArrowheads="1"/>
          </p:cNvSpPr>
          <p:nvPr/>
        </p:nvSpPr>
        <p:spPr bwMode="auto">
          <a:xfrm>
            <a:off x="3850779" y="4151752"/>
            <a:ext cx="5247184"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Hacer todo con un pequeño equipo.</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Despliegue de cambios en toda la empresa.</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20" name="TextBox 4">
            <a:extLst>
              <a:ext uri="{FF2B5EF4-FFF2-40B4-BE49-F238E27FC236}">
                <a16:creationId xmlns:a16="http://schemas.microsoft.com/office/drawing/2014/main" id="{51C05B6C-5FDD-414A-912D-4827B85BC536}"/>
              </a:ext>
            </a:extLst>
          </p:cNvPr>
          <p:cNvSpPr txBox="1">
            <a:spLocks noChangeArrowheads="1"/>
          </p:cNvSpPr>
          <p:nvPr/>
        </p:nvSpPr>
        <p:spPr bwMode="auto">
          <a:xfrm>
            <a:off x="3850693" y="5523352"/>
            <a:ext cx="5247269"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Facilitarle la gestión de todos los datos de los empleados en un solo lugar.</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Integrarse con los sistemas legales y financieros de los equipos.</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34" name="CuadroTexto 33">
            <a:extLst>
              <a:ext uri="{FF2B5EF4-FFF2-40B4-BE49-F238E27FC236}">
                <a16:creationId xmlns:a16="http://schemas.microsoft.com/office/drawing/2014/main" id="{8ECC35EB-0592-9B4A-B895-59262CCBB4E7}"/>
              </a:ext>
            </a:extLst>
          </p:cNvPr>
          <p:cNvSpPr txBox="1"/>
          <p:nvPr/>
        </p:nvSpPr>
        <p:spPr>
          <a:xfrm>
            <a:off x="3847689"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extLst>
      <p:ext uri="{BB962C8B-B14F-4D97-AF65-F5344CB8AC3E}">
        <p14:creationId xmlns:p14="http://schemas.microsoft.com/office/powerpoint/2010/main" val="385892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ángulo 44">
            <a:extLst>
              <a:ext uri="{FF2B5EF4-FFF2-40B4-BE49-F238E27FC236}">
                <a16:creationId xmlns:a16="http://schemas.microsoft.com/office/drawing/2014/main" id="{0EB6A53E-779B-9940-A985-5A0D9EADF8D3}"/>
              </a:ext>
            </a:extLst>
          </p:cNvPr>
          <p:cNvSpPr/>
          <p:nvPr/>
        </p:nvSpPr>
        <p:spPr>
          <a:xfrm>
            <a:off x="782671" y="4210175"/>
            <a:ext cx="8534400" cy="157068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B6A784D5-8562-7040-9D14-572E13CC6597}"/>
              </a:ext>
            </a:extLst>
          </p:cNvPr>
          <p:cNvSpPr/>
          <p:nvPr/>
        </p:nvSpPr>
        <p:spPr>
          <a:xfrm>
            <a:off x="782671" y="2497350"/>
            <a:ext cx="8534400" cy="1479737"/>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Freeform 87">
            <a:extLst>
              <a:ext uri="{FF2B5EF4-FFF2-40B4-BE49-F238E27FC236}">
                <a16:creationId xmlns:a16="http://schemas.microsoft.com/office/drawing/2014/main" id="{F4EBD5E5-5E98-8145-8216-6CDD053221DF}"/>
              </a:ext>
            </a:extLst>
          </p:cNvPr>
          <p:cNvSpPr/>
          <p:nvPr/>
        </p:nvSpPr>
        <p:spPr>
          <a:xfrm>
            <a:off x="0" y="473964"/>
            <a:ext cx="3840479" cy="484631"/>
          </a:xfrm>
          <a:custGeom>
            <a:avLst/>
            <a:gdLst>
              <a:gd name="connsiteX0" fmla="*/ 0 w 3840479"/>
              <a:gd name="connsiteY0" fmla="*/ 484631 h 484631"/>
              <a:gd name="connsiteX1" fmla="*/ 3840479 w 3840479"/>
              <a:gd name="connsiteY1" fmla="*/ 484631 h 484631"/>
              <a:gd name="connsiteX2" fmla="*/ 3840479 w 3840479"/>
              <a:gd name="connsiteY2" fmla="*/ 0 h 484631"/>
              <a:gd name="connsiteX3" fmla="*/ 0 w 3840479"/>
              <a:gd name="connsiteY3" fmla="*/ 0 h 484631"/>
              <a:gd name="connsiteX4" fmla="*/ 0 w 3840479"/>
              <a:gd name="connsiteY4" fmla="*/ 484631 h 484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79" h="484631">
                <a:moveTo>
                  <a:pt x="0" y="484631"/>
                </a:moveTo>
                <a:lnTo>
                  <a:pt x="3840479" y="484631"/>
                </a:lnTo>
                <a:lnTo>
                  <a:pt x="3840479" y="0"/>
                </a:lnTo>
                <a:lnTo>
                  <a:pt x="0" y="0"/>
                </a:lnTo>
                <a:lnTo>
                  <a:pt x="0" y="484631"/>
                </a:lnTo>
                <a:close/>
              </a:path>
            </a:pathLst>
          </a:custGeom>
          <a:solidFill>
            <a:srgbClr val="24B8CB"/>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88">
            <a:extLst>
              <a:ext uri="{FF2B5EF4-FFF2-40B4-BE49-F238E27FC236}">
                <a16:creationId xmlns:a16="http://schemas.microsoft.com/office/drawing/2014/main" id="{5F5EB936-CB30-6B40-91F7-B5EE2A9CE763}"/>
              </a:ext>
            </a:extLst>
          </p:cNvPr>
          <p:cNvSpPr txBox="1"/>
          <p:nvPr/>
        </p:nvSpPr>
        <p:spPr>
          <a:xfrm>
            <a:off x="960438" y="623946"/>
            <a:ext cx="2157666" cy="184666"/>
          </a:xfrm>
          <a:prstGeom prst="rect">
            <a:avLst/>
          </a:prstGeom>
          <a:noFill/>
        </p:spPr>
        <p:txBody>
          <a:bodyPr wrap="square" lIns="0" tIns="0" rIns="0" bIns="0" rtlCol="0">
            <a:spAutoFit/>
          </a:bodyPr>
          <a:lstStyle/>
          <a:p>
            <a:pPr marL="0">
              <a:lnSpc>
                <a:spcPct val="100000"/>
              </a:lnSpc>
            </a:pPr>
            <a:r>
              <a:rPr lang="en-US" altLang="zh-CN" sz="1200" spc="114" dirty="0">
                <a:solidFill>
                  <a:schemeClr val="bg1"/>
                </a:solidFill>
                <a:latin typeface="Circular Std Book" panose="020B0604020101020102" pitchFamily="34" charset="77"/>
                <a:ea typeface="Times New Roman"/>
                <a:cs typeface="Circular Std Book" panose="020B0604020101020102" pitchFamily="34" charset="77"/>
              </a:rPr>
              <a:t>MARKETING MODEL M3</a:t>
            </a:r>
            <a:endParaRPr lang="en-US" altLang="zh-CN" sz="1200" spc="104" dirty="0">
              <a:solidFill>
                <a:schemeClr val="bg1"/>
              </a:solidFill>
              <a:latin typeface="Circular Std Book" panose="020B0604020101020102" pitchFamily="34" charset="77"/>
              <a:ea typeface="Times New Roman"/>
              <a:cs typeface="Circular Std Book" panose="020B0604020101020102" pitchFamily="34" charset="77"/>
            </a:endParaRPr>
          </a:p>
        </p:txBody>
      </p:sp>
      <p:sp>
        <p:nvSpPr>
          <p:cNvPr id="11" name="TextBox 1">
            <a:extLst>
              <a:ext uri="{FF2B5EF4-FFF2-40B4-BE49-F238E27FC236}">
                <a16:creationId xmlns:a16="http://schemas.microsoft.com/office/drawing/2014/main" id="{A0A1F655-089E-7A42-BD0A-96FA3FB63947}"/>
              </a:ext>
            </a:extLst>
          </p:cNvPr>
          <p:cNvSpPr txBox="1"/>
          <p:nvPr/>
        </p:nvSpPr>
        <p:spPr>
          <a:xfrm>
            <a:off x="7266108" y="477520"/>
            <a:ext cx="2050963" cy="200055"/>
          </a:xfrm>
          <a:prstGeom prst="rect">
            <a:avLst/>
          </a:prstGeom>
          <a:noFill/>
        </p:spPr>
        <p:txBody>
          <a:bodyPr wrap="square" lIns="0" tIns="0" rIns="0" bIns="0" rtlCol="0">
            <a:spAutoFit/>
          </a:bodyPr>
          <a:lstStyle/>
          <a:p>
            <a:pPr algn="r"/>
            <a:r>
              <a:rPr lang="en-US" altLang="zh-CN" sz="1300" dirty="0">
                <a:solidFill>
                  <a:srgbClr val="0E4C71"/>
                </a:solidFill>
                <a:latin typeface="Circular Std Book" panose="020B0604020101020102" pitchFamily="34" charset="77"/>
                <a:ea typeface="Times New Roman"/>
                <a:cs typeface="Circular Std Book" panose="020B0604020101020102" pitchFamily="34" charset="77"/>
              </a:rPr>
              <a:t>Planning Process 2020</a:t>
            </a:r>
          </a:p>
        </p:txBody>
      </p:sp>
      <p:sp>
        <p:nvSpPr>
          <p:cNvPr id="23" name="CuadroTexto 22">
            <a:extLst>
              <a:ext uri="{FF2B5EF4-FFF2-40B4-BE49-F238E27FC236}">
                <a16:creationId xmlns:a16="http://schemas.microsoft.com/office/drawing/2014/main" id="{E8CE225C-915C-3D4C-8A43-D7ED3702D7C1}"/>
              </a:ext>
            </a:extLst>
          </p:cNvPr>
          <p:cNvSpPr txBox="1"/>
          <p:nvPr/>
        </p:nvSpPr>
        <p:spPr>
          <a:xfrm>
            <a:off x="1063642" y="2898133"/>
            <a:ext cx="2114681" cy="664093"/>
          </a:xfrm>
          <a:prstGeom prst="rect">
            <a:avLst/>
          </a:prstGeom>
          <a:noFill/>
        </p:spPr>
        <p:txBody>
          <a:bodyPr wrap="none" rtlCol="0">
            <a:spAutoFit/>
          </a:bodyPr>
          <a:lstStyle/>
          <a:p>
            <a:pPr>
              <a:lnSpc>
                <a:spcPct val="150000"/>
              </a:lnSpc>
            </a:pPr>
            <a:r>
              <a:rPr lang="es-ES" sz="1600" dirty="0">
                <a:solidFill>
                  <a:srgbClr val="24B8CB"/>
                </a:solidFill>
                <a:latin typeface="Circular Std Medium" panose="020B0604020101020102" pitchFamily="34" charset="77"/>
                <a:cs typeface="Circular Std Medium" panose="020B0604020101020102" pitchFamily="34" charset="77"/>
              </a:rPr>
              <a:t>CITAS REALES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Acerca de metas y desafíos, etc…</a:t>
            </a:r>
          </a:p>
        </p:txBody>
      </p:sp>
      <p:sp>
        <p:nvSpPr>
          <p:cNvPr id="24" name="CuadroTexto 23">
            <a:extLst>
              <a:ext uri="{FF2B5EF4-FFF2-40B4-BE49-F238E27FC236}">
                <a16:creationId xmlns:a16="http://schemas.microsoft.com/office/drawing/2014/main" id="{265D0516-0DD6-B541-9DEF-04188587F451}"/>
              </a:ext>
            </a:extLst>
          </p:cNvPr>
          <p:cNvSpPr txBox="1"/>
          <p:nvPr/>
        </p:nvSpPr>
        <p:spPr>
          <a:xfrm>
            <a:off x="1063642" y="4524465"/>
            <a:ext cx="2270173" cy="941091"/>
          </a:xfrm>
          <a:prstGeom prst="rect">
            <a:avLst/>
          </a:prstGeom>
          <a:noFill/>
        </p:spPr>
        <p:txBody>
          <a:bodyPr wrap="none" rtlCol="0">
            <a:spAutoFit/>
          </a:bodyPr>
          <a:lstStyle/>
          <a:p>
            <a:pPr>
              <a:lnSpc>
                <a:spcPct val="150000"/>
              </a:lnSpc>
            </a:pPr>
            <a:r>
              <a:rPr lang="es-ES" dirty="0">
                <a:solidFill>
                  <a:srgbClr val="24B8CB"/>
                </a:solidFill>
                <a:latin typeface="Circular Std Medium" panose="020B0604020101020102" pitchFamily="34" charset="77"/>
                <a:cs typeface="Circular Std Medium" panose="020B0604020101020102" pitchFamily="34" charset="77"/>
              </a:rPr>
              <a:t>PROCUPACIONES</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¿Por qué no compraría su producto/</a:t>
            </a:r>
          </a:p>
          <a:p>
            <a:pPr>
              <a:lnSpc>
                <a:spcPct val="150000"/>
              </a:lnSpc>
            </a:pPr>
            <a:r>
              <a:rPr lang="es-ES" sz="1000" dirty="0">
                <a:solidFill>
                  <a:srgbClr val="0E4C71"/>
                </a:solidFill>
                <a:latin typeface="Circular Std Book" panose="020B0604020101020102" pitchFamily="34" charset="77"/>
                <a:cs typeface="Circular Std Book" panose="020B0604020101020102" pitchFamily="34" charset="77"/>
              </a:rPr>
              <a:t>servicio?</a:t>
            </a:r>
          </a:p>
        </p:txBody>
      </p:sp>
      <p:sp>
        <p:nvSpPr>
          <p:cNvPr id="17" name="CuadroTexto 16">
            <a:extLst>
              <a:ext uri="{FF2B5EF4-FFF2-40B4-BE49-F238E27FC236}">
                <a16:creationId xmlns:a16="http://schemas.microsoft.com/office/drawing/2014/main" id="{DC1603F9-2EE8-C743-9F45-AE615DAB5DE2}"/>
              </a:ext>
            </a:extLst>
          </p:cNvPr>
          <p:cNvSpPr txBox="1"/>
          <p:nvPr/>
        </p:nvSpPr>
        <p:spPr>
          <a:xfrm>
            <a:off x="7268112" y="1642302"/>
            <a:ext cx="2048959" cy="369332"/>
          </a:xfrm>
          <a:prstGeom prst="rect">
            <a:avLst/>
          </a:prstGeom>
          <a:noFill/>
        </p:spPr>
        <p:txBody>
          <a:bodyPr wrap="none" rtlCol="0">
            <a:spAutoFit/>
          </a:bodyPr>
          <a:lstStyle/>
          <a:p>
            <a:pPr algn="r"/>
            <a:r>
              <a:rPr lang="es-ES" b="1" dirty="0">
                <a:solidFill>
                  <a:srgbClr val="0E4C71"/>
                </a:solidFill>
                <a:latin typeface="Circular Std Book" panose="020B0604020101020102" pitchFamily="34" charset="77"/>
                <a:cs typeface="Circular Std Book" panose="020B0604020101020102" pitchFamily="34" charset="77"/>
              </a:rPr>
              <a:t>Fase 3: </a:t>
            </a:r>
            <a:r>
              <a:rPr lang="es-ES" b="1" dirty="0">
                <a:solidFill>
                  <a:srgbClr val="24B8CB"/>
                </a:solidFill>
                <a:latin typeface="Circular Std Book" panose="020B0604020101020102" pitchFamily="34" charset="77"/>
                <a:cs typeface="Circular Std Book" panose="020B0604020101020102" pitchFamily="34" charset="77"/>
              </a:rPr>
              <a:t>¿Por qué?</a:t>
            </a:r>
          </a:p>
        </p:txBody>
      </p:sp>
      <p:cxnSp>
        <p:nvCxnSpPr>
          <p:cNvPr id="14" name="Conector recto 13">
            <a:extLst>
              <a:ext uri="{FF2B5EF4-FFF2-40B4-BE49-F238E27FC236}">
                <a16:creationId xmlns:a16="http://schemas.microsoft.com/office/drawing/2014/main" id="{0B6943B2-1C0C-8C4F-820A-37580F086C33}"/>
              </a:ext>
            </a:extLst>
          </p:cNvPr>
          <p:cNvCxnSpPr>
            <a:cxnSpLocks/>
          </p:cNvCxnSpPr>
          <p:nvPr/>
        </p:nvCxnSpPr>
        <p:spPr>
          <a:xfrm>
            <a:off x="782671" y="4205952"/>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8AE02B7F-84C0-1046-A7EA-050EB5F49302}"/>
              </a:ext>
            </a:extLst>
          </p:cNvPr>
          <p:cNvCxnSpPr>
            <a:cxnSpLocks/>
          </p:cNvCxnSpPr>
          <p:nvPr/>
        </p:nvCxnSpPr>
        <p:spPr>
          <a:xfrm>
            <a:off x="782671" y="2492967"/>
            <a:ext cx="8534400" cy="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4D853960-B1FA-734E-AEAB-E4A8F75CA669}"/>
              </a:ext>
            </a:extLst>
          </p:cNvPr>
          <p:cNvSpPr txBox="1">
            <a:spLocks noChangeArrowheads="1"/>
          </p:cNvSpPr>
          <p:nvPr/>
        </p:nvSpPr>
        <p:spPr bwMode="auto">
          <a:xfrm>
            <a:off x="3854652" y="2601242"/>
            <a:ext cx="5243311" cy="1271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"Ha sido difícil lograr la adopción de nuevas tecnologías en toda la empresa en el pasado".</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"No tengo tiempo para capacitar a nuevos empleados en un millón de bases de datos y plataformas diferentes".</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"He tenido que lidiar con tantas integraciones dolorosas con las bases de datos y el software de otros departamentos".</a:t>
            </a:r>
          </a:p>
        </p:txBody>
      </p:sp>
      <p:sp>
        <p:nvSpPr>
          <p:cNvPr id="19" name="TextBox 3">
            <a:extLst>
              <a:ext uri="{FF2B5EF4-FFF2-40B4-BE49-F238E27FC236}">
                <a16:creationId xmlns:a16="http://schemas.microsoft.com/office/drawing/2014/main" id="{207D19FD-6C0B-AB47-8FB7-B2199D8C38CA}"/>
              </a:ext>
            </a:extLst>
          </p:cNvPr>
          <p:cNvSpPr txBox="1">
            <a:spLocks noChangeArrowheads="1"/>
          </p:cNvSpPr>
          <p:nvPr/>
        </p:nvSpPr>
        <p:spPr bwMode="auto">
          <a:xfrm>
            <a:off x="3853201" y="4695880"/>
            <a:ext cx="5244762" cy="47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Me preocupa que perderé la transición de datos al nuevo sistema.</a:t>
            </a:r>
          </a:p>
          <a:p>
            <a:pPr marL="172800" indent="-172800" algn="just">
              <a:lnSpc>
                <a:spcPct val="130000"/>
              </a:lnSpc>
              <a:spcBef>
                <a:spcPct val="0"/>
              </a:spcBef>
              <a:buClr>
                <a:srgbClr val="24B8CB"/>
              </a:buClr>
            </a:pPr>
            <a:r>
              <a:rPr lang="es-ES" altLang="es-ES" sz="1000" dirty="0">
                <a:solidFill>
                  <a:srgbClr val="7E7C7C"/>
                </a:solidFill>
                <a:latin typeface="Circular Std Book" panose="020B0604020101020102" pitchFamily="34" charset="77"/>
                <a:cs typeface="Circular Std Book" panose="020B0604020101020102" pitchFamily="34" charset="77"/>
              </a:rPr>
              <a:t>No quiero tener que entrenar a toda la compañía sobre cómo usar un nuevo sistema.</a:t>
            </a:r>
            <a:endParaRPr lang="en-US" altLang="es-ES" sz="1000" dirty="0">
              <a:solidFill>
                <a:srgbClr val="7E7C7C"/>
              </a:solidFill>
              <a:latin typeface="Circular Std Book" panose="020B0604020101020102" pitchFamily="34" charset="77"/>
              <a:cs typeface="Circular Std Book" panose="020B0604020101020102" pitchFamily="34" charset="77"/>
            </a:endParaRPr>
          </a:p>
        </p:txBody>
      </p:sp>
      <p:sp>
        <p:nvSpPr>
          <p:cNvPr id="22" name="Rectángulo 21">
            <a:extLst>
              <a:ext uri="{FF2B5EF4-FFF2-40B4-BE49-F238E27FC236}">
                <a16:creationId xmlns:a16="http://schemas.microsoft.com/office/drawing/2014/main" id="{DF2CB7D8-591F-5F46-86F6-1B09E3DC0C84}"/>
              </a:ext>
            </a:extLst>
          </p:cNvPr>
          <p:cNvSpPr/>
          <p:nvPr/>
        </p:nvSpPr>
        <p:spPr>
          <a:xfrm>
            <a:off x="782671" y="1745684"/>
            <a:ext cx="6129573" cy="529988"/>
          </a:xfrm>
          <a:prstGeom prst="rect">
            <a:avLst/>
          </a:prstGeom>
          <a:noFill/>
          <a:ln w="127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6" name="CuadroTexto 25">
            <a:extLst>
              <a:ext uri="{FF2B5EF4-FFF2-40B4-BE49-F238E27FC236}">
                <a16:creationId xmlns:a16="http://schemas.microsoft.com/office/drawing/2014/main" id="{F617F349-D2D0-6042-B09D-566D09C7B2F1}"/>
              </a:ext>
            </a:extLst>
          </p:cNvPr>
          <p:cNvSpPr txBox="1"/>
          <p:nvPr/>
        </p:nvSpPr>
        <p:spPr>
          <a:xfrm>
            <a:off x="1063642" y="1826968"/>
            <a:ext cx="2609456" cy="369332"/>
          </a:xfrm>
          <a:prstGeom prst="rect">
            <a:avLst/>
          </a:prstGeom>
          <a:noFill/>
        </p:spPr>
        <p:txBody>
          <a:bodyPr wrap="square" rtlCol="0">
            <a:spAutoFit/>
          </a:bodyPr>
          <a:lstStyle/>
          <a:p>
            <a:r>
              <a:rPr lang="es-ES" dirty="0">
                <a:solidFill>
                  <a:srgbClr val="0E4C71"/>
                </a:solidFill>
                <a:latin typeface="Circular Std Medium" panose="020B0604020101020102" pitchFamily="34" charset="77"/>
                <a:cs typeface="Circular Std Medium" panose="020B0604020101020102" pitchFamily="34" charset="77"/>
              </a:rPr>
              <a:t>Nombre de la Persona:</a:t>
            </a:r>
          </a:p>
        </p:txBody>
      </p:sp>
      <p:cxnSp>
        <p:nvCxnSpPr>
          <p:cNvPr id="27" name="Conector recto 26">
            <a:extLst>
              <a:ext uri="{FF2B5EF4-FFF2-40B4-BE49-F238E27FC236}">
                <a16:creationId xmlns:a16="http://schemas.microsoft.com/office/drawing/2014/main" id="{26707D04-F155-BA42-BE69-33B40BEDD3BC}"/>
              </a:ext>
            </a:extLst>
          </p:cNvPr>
          <p:cNvCxnSpPr>
            <a:cxnSpLocks/>
          </p:cNvCxnSpPr>
          <p:nvPr/>
        </p:nvCxnSpPr>
        <p:spPr>
          <a:xfrm flipV="1">
            <a:off x="782671" y="1745684"/>
            <a:ext cx="6129573" cy="1150"/>
          </a:xfrm>
          <a:prstGeom prst="line">
            <a:avLst/>
          </a:prstGeom>
          <a:ln w="28575">
            <a:solidFill>
              <a:srgbClr val="0E4C71"/>
            </a:solidFill>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F7729E31-41CB-9E48-A1FE-AADC8F90CE95}"/>
              </a:ext>
            </a:extLst>
          </p:cNvPr>
          <p:cNvSpPr txBox="1"/>
          <p:nvPr/>
        </p:nvSpPr>
        <p:spPr>
          <a:xfrm>
            <a:off x="3847689" y="1826968"/>
            <a:ext cx="2483372" cy="369332"/>
          </a:xfrm>
          <a:prstGeom prst="rect">
            <a:avLst/>
          </a:prstGeom>
          <a:noFill/>
        </p:spPr>
        <p:txBody>
          <a:bodyPr wrap="square" rtlCol="0">
            <a:spAutoFit/>
          </a:bodyPr>
          <a:lstStyle/>
          <a:p>
            <a:r>
              <a:rPr lang="es-ES" dirty="0">
                <a:solidFill>
                  <a:srgbClr val="0E4C71"/>
                </a:solidFill>
                <a:latin typeface="Circular Std Book" panose="020B0604020101020102" pitchFamily="34" charset="77"/>
                <a:cs typeface="Circular Std Book" panose="020B0604020101020102" pitchFamily="34" charset="77"/>
              </a:rPr>
              <a:t>Lucía Hernández</a:t>
            </a:r>
          </a:p>
        </p:txBody>
      </p:sp>
    </p:spTree>
    <p:extLst>
      <p:ext uri="{BB962C8B-B14F-4D97-AF65-F5344CB8AC3E}">
        <p14:creationId xmlns:p14="http://schemas.microsoft.com/office/powerpoint/2010/main" val="2125505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0A25AEEBC706C459F2452637994E818" ma:contentTypeVersion="10" ma:contentTypeDescription="Crear nuevo documento." ma:contentTypeScope="" ma:versionID="35228b7a16346a985d2d68b9e69553bd">
  <xsd:schema xmlns:xsd="http://www.w3.org/2001/XMLSchema" xmlns:xs="http://www.w3.org/2001/XMLSchema" xmlns:p="http://schemas.microsoft.com/office/2006/metadata/properties" xmlns:ns2="c87fda9e-9db3-4ea8-b12b-681aa0e2914e" xmlns:ns3="efcf950d-80ea-45da-8048-e53b1bb88e55" targetNamespace="http://schemas.microsoft.com/office/2006/metadata/properties" ma:root="true" ma:fieldsID="6fb13afe28a3681df2286d265f9c6cd8" ns2:_="" ns3:_="">
    <xsd:import namespace="c87fda9e-9db3-4ea8-b12b-681aa0e2914e"/>
    <xsd:import namespace="efcf950d-80ea-45da-8048-e53b1bb88e5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7fda9e-9db3-4ea8-b12b-681aa0e2914e"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cf950d-80ea-45da-8048-e53b1bb88e5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2A1605-B307-40ED-90FF-F130D3625FE1}"/>
</file>

<file path=customXml/itemProps2.xml><?xml version="1.0" encoding="utf-8"?>
<ds:datastoreItem xmlns:ds="http://schemas.openxmlformats.org/officeDocument/2006/customXml" ds:itemID="{7430C1CD-0C1C-426B-AD77-8EDB9F6B08AC}"/>
</file>

<file path=customXml/itemProps3.xml><?xml version="1.0" encoding="utf-8"?>
<ds:datastoreItem xmlns:ds="http://schemas.openxmlformats.org/officeDocument/2006/customXml" ds:itemID="{23EAF5D2-3853-4985-BAEA-E2ACB1DE9D45}"/>
</file>

<file path=docProps/app.xml><?xml version="1.0" encoding="utf-8"?>
<Properties xmlns="http://schemas.openxmlformats.org/officeDocument/2006/extended-properties" xmlns:vt="http://schemas.openxmlformats.org/officeDocument/2006/docPropsVTypes">
  <TotalTime>2318</TotalTime>
  <Words>1255</Words>
  <Application>Microsoft Macintosh PowerPoint</Application>
  <PresentationFormat>Personalizado</PresentationFormat>
  <Paragraphs>197</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Calibri</vt:lpstr>
      <vt:lpstr>Circular Std</vt:lpstr>
      <vt:lpstr>Circular Std Black</vt:lpstr>
      <vt:lpstr>Circular Std Book</vt:lpstr>
      <vt:lpstr>Circular Std Medium</vt:lpstr>
      <vt:lpstr>Helvetica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Claudia Luque</cp:lastModifiedBy>
  <cp:revision>154</cp:revision>
  <dcterms:created xsi:type="dcterms:W3CDTF">2011-01-21T15:00:27Z</dcterms:created>
  <dcterms:modified xsi:type="dcterms:W3CDTF">2019-12-11T12:15:33Z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0x01010080A25AEEBC706C459F2452637994E818</vt:lpwstr>
  </property>
</Properties>
</file>