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0" r:id="rId5"/>
  </p:sldMasterIdLst>
  <p:notesMasterIdLst>
    <p:notesMasterId r:id="rId14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ho9u7EsvLLZMZyj1LOQWBfpJcg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A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CA94D7-0CAC-A54B-9042-612140F1FA0B}" v="1" dt="2019-12-09T16:32:02.229"/>
  </p1510:revLst>
</p1510:revInfo>
</file>

<file path=ppt/tableStyles.xml><?xml version="1.0" encoding="utf-8"?>
<a:tblStyleLst xmlns:a="http://schemas.openxmlformats.org/drawingml/2006/main" def="{BF67A007-FB25-4820-8263-3ED46C98B2B7}">
  <a:tblStyle styleId="{BF67A007-FB25-4820-8263-3ED46C98B2B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0"/>
    <p:restoredTop sz="94694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customschemas.google.com/relationships/presentationmetadata" Target="metadata"/><Relationship Id="rId5" Type="http://schemas.openxmlformats.org/officeDocument/2006/relationships/slideMaster" Target="slideMasters/slideMaster2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a Gonzalez Hernandez" userId="ccfc0e67-8efe-45a6-8749-7784d00cd7ce" providerId="ADAL" clId="{8ECA94D7-0CAC-A54B-9042-612140F1FA0B}"/>
    <pc:docChg chg="modSld">
      <pc:chgData name="Nana Gonzalez Hernandez" userId="ccfc0e67-8efe-45a6-8749-7784d00cd7ce" providerId="ADAL" clId="{8ECA94D7-0CAC-A54B-9042-612140F1FA0B}" dt="2019-12-09T16:32:08.207" v="8" actId="20577"/>
      <pc:docMkLst>
        <pc:docMk/>
      </pc:docMkLst>
      <pc:sldChg chg="modSp">
        <pc:chgData name="Nana Gonzalez Hernandez" userId="ccfc0e67-8efe-45a6-8749-7784d00cd7ce" providerId="ADAL" clId="{8ECA94D7-0CAC-A54B-9042-612140F1FA0B}" dt="2019-12-09T16:32:08.207" v="8" actId="20577"/>
        <pc:sldMkLst>
          <pc:docMk/>
          <pc:sldMk cId="0" sldId="259"/>
        </pc:sldMkLst>
        <pc:spChg chg="mod">
          <ac:chgData name="Nana Gonzalez Hernandez" userId="ccfc0e67-8efe-45a6-8749-7784d00cd7ce" providerId="ADAL" clId="{8ECA94D7-0CAC-A54B-9042-612140F1FA0B}" dt="2019-12-09T16:32:08.207" v="8" actId="20577"/>
          <ac:spMkLst>
            <pc:docMk/>
            <pc:sldMk cId="0" sldId="259"/>
            <ac:spMk id="173" creationId="{00000000-0000-0000-0000-000000000000}"/>
          </ac:spMkLst>
        </pc:spChg>
      </pc:sldChg>
    </pc:docChg>
  </pc:docChgLst>
  <pc:docChgLst>
    <pc:chgData name="Adriana Beatriz Gonzalez Hernandez" userId="ccfc0e67-8efe-45a6-8749-7784d00cd7ce" providerId="ADAL" clId="{9E72632E-A3F6-504F-AD00-BAAA1529A10C}"/>
    <pc:docChg chg="delSld modSld">
      <pc:chgData name="Adriana Beatriz Gonzalez Hernandez" userId="ccfc0e67-8efe-45a6-8749-7784d00cd7ce" providerId="ADAL" clId="{9E72632E-A3F6-504F-AD00-BAAA1529A10C}" dt="2019-11-13T15:35:42.597" v="104" actId="2696"/>
      <pc:docMkLst>
        <pc:docMk/>
      </pc:docMkLst>
      <pc:sldChg chg="modSp">
        <pc:chgData name="Adriana Beatriz Gonzalez Hernandez" userId="ccfc0e67-8efe-45a6-8749-7784d00cd7ce" providerId="ADAL" clId="{9E72632E-A3F6-504F-AD00-BAAA1529A10C}" dt="2019-11-13T15:33:33.959" v="78" actId="20577"/>
        <pc:sldMkLst>
          <pc:docMk/>
          <pc:sldMk cId="0" sldId="256"/>
        </pc:sldMkLst>
        <pc:spChg chg="mod">
          <ac:chgData name="Adriana Beatriz Gonzalez Hernandez" userId="ccfc0e67-8efe-45a6-8749-7784d00cd7ce" providerId="ADAL" clId="{9E72632E-A3F6-504F-AD00-BAAA1529A10C}" dt="2019-11-13T15:31:34.601" v="4" actId="20577"/>
          <ac:spMkLst>
            <pc:docMk/>
            <pc:sldMk cId="0" sldId="256"/>
            <ac:spMk id="154" creationId="{00000000-0000-0000-0000-000000000000}"/>
          </ac:spMkLst>
        </pc:spChg>
        <pc:graphicFrameChg chg="modGraphic">
          <ac:chgData name="Adriana Beatriz Gonzalez Hernandez" userId="ccfc0e67-8efe-45a6-8749-7784d00cd7ce" providerId="ADAL" clId="{9E72632E-A3F6-504F-AD00-BAAA1529A10C}" dt="2019-11-13T15:33:33.959" v="78" actId="20577"/>
          <ac:graphicFrameMkLst>
            <pc:docMk/>
            <pc:sldMk cId="0" sldId="256"/>
            <ac:graphicFrameMk id="153" creationId="{00000000-0000-0000-0000-000000000000}"/>
          </ac:graphicFrameMkLst>
        </pc:graphicFrameChg>
      </pc:sldChg>
      <pc:sldChg chg="modSp">
        <pc:chgData name="Adriana Beatriz Gonzalez Hernandez" userId="ccfc0e67-8efe-45a6-8749-7784d00cd7ce" providerId="ADAL" clId="{9E72632E-A3F6-504F-AD00-BAAA1529A10C}" dt="2019-11-13T15:34:00.377" v="82" actId="20577"/>
        <pc:sldMkLst>
          <pc:docMk/>
          <pc:sldMk cId="0" sldId="257"/>
        </pc:sldMkLst>
        <pc:graphicFrameChg chg="modGraphic">
          <ac:chgData name="Adriana Beatriz Gonzalez Hernandez" userId="ccfc0e67-8efe-45a6-8749-7784d00cd7ce" providerId="ADAL" clId="{9E72632E-A3F6-504F-AD00-BAAA1529A10C}" dt="2019-11-13T15:34:00.377" v="82" actId="20577"/>
          <ac:graphicFrameMkLst>
            <pc:docMk/>
            <pc:sldMk cId="0" sldId="257"/>
            <ac:graphicFrameMk id="159" creationId="{00000000-0000-0000-0000-000000000000}"/>
          </ac:graphicFrameMkLst>
        </pc:graphicFrameChg>
      </pc:sldChg>
      <pc:sldChg chg="modSp">
        <pc:chgData name="Adriana Beatriz Gonzalez Hernandez" userId="ccfc0e67-8efe-45a6-8749-7784d00cd7ce" providerId="ADAL" clId="{9E72632E-A3F6-504F-AD00-BAAA1529A10C}" dt="2019-11-13T15:34:08.495" v="83" actId="20577"/>
        <pc:sldMkLst>
          <pc:docMk/>
          <pc:sldMk cId="0" sldId="258"/>
        </pc:sldMkLst>
        <pc:spChg chg="mod">
          <ac:chgData name="Adriana Beatriz Gonzalez Hernandez" userId="ccfc0e67-8efe-45a6-8749-7784d00cd7ce" providerId="ADAL" clId="{9E72632E-A3F6-504F-AD00-BAAA1529A10C}" dt="2019-11-13T15:34:08.495" v="83" actId="20577"/>
          <ac:spMkLst>
            <pc:docMk/>
            <pc:sldMk cId="0" sldId="258"/>
            <ac:spMk id="167" creationId="{00000000-0000-0000-0000-000000000000}"/>
          </ac:spMkLst>
        </pc:spChg>
      </pc:sldChg>
      <pc:sldChg chg="modSp">
        <pc:chgData name="Adriana Beatriz Gonzalez Hernandez" userId="ccfc0e67-8efe-45a6-8749-7784d00cd7ce" providerId="ADAL" clId="{9E72632E-A3F6-504F-AD00-BAAA1529A10C}" dt="2019-11-13T15:34:25.907" v="85" actId="20577"/>
        <pc:sldMkLst>
          <pc:docMk/>
          <pc:sldMk cId="0" sldId="259"/>
        </pc:sldMkLst>
        <pc:spChg chg="mod">
          <ac:chgData name="Adriana Beatriz Gonzalez Hernandez" userId="ccfc0e67-8efe-45a6-8749-7784d00cd7ce" providerId="ADAL" clId="{9E72632E-A3F6-504F-AD00-BAAA1529A10C}" dt="2019-11-13T15:34:25.907" v="85" actId="20577"/>
          <ac:spMkLst>
            <pc:docMk/>
            <pc:sldMk cId="0" sldId="259"/>
            <ac:spMk id="173" creationId="{00000000-0000-0000-0000-000000000000}"/>
          </ac:spMkLst>
        </pc:spChg>
      </pc:sldChg>
      <pc:sldChg chg="modSp">
        <pc:chgData name="Adriana Beatriz Gonzalez Hernandez" userId="ccfc0e67-8efe-45a6-8749-7784d00cd7ce" providerId="ADAL" clId="{9E72632E-A3F6-504F-AD00-BAAA1529A10C}" dt="2019-11-13T15:34:42.102" v="89" actId="20577"/>
        <pc:sldMkLst>
          <pc:docMk/>
          <pc:sldMk cId="0" sldId="260"/>
        </pc:sldMkLst>
        <pc:spChg chg="mod">
          <ac:chgData name="Adriana Beatriz Gonzalez Hernandez" userId="ccfc0e67-8efe-45a6-8749-7784d00cd7ce" providerId="ADAL" clId="{9E72632E-A3F6-504F-AD00-BAAA1529A10C}" dt="2019-11-13T15:34:42.102" v="89" actId="20577"/>
          <ac:spMkLst>
            <pc:docMk/>
            <pc:sldMk cId="0" sldId="260"/>
            <ac:spMk id="180" creationId="{00000000-0000-0000-0000-000000000000}"/>
          </ac:spMkLst>
        </pc:spChg>
      </pc:sldChg>
      <pc:sldChg chg="modSp">
        <pc:chgData name="Adriana Beatriz Gonzalez Hernandez" userId="ccfc0e67-8efe-45a6-8749-7784d00cd7ce" providerId="ADAL" clId="{9E72632E-A3F6-504F-AD00-BAAA1529A10C}" dt="2019-11-13T15:35:03.346" v="91" actId="20577"/>
        <pc:sldMkLst>
          <pc:docMk/>
          <pc:sldMk cId="0" sldId="261"/>
        </pc:sldMkLst>
        <pc:spChg chg="mod">
          <ac:chgData name="Adriana Beatriz Gonzalez Hernandez" userId="ccfc0e67-8efe-45a6-8749-7784d00cd7ce" providerId="ADAL" clId="{9E72632E-A3F6-504F-AD00-BAAA1529A10C}" dt="2019-11-13T15:35:03.346" v="91" actId="20577"/>
          <ac:spMkLst>
            <pc:docMk/>
            <pc:sldMk cId="0" sldId="261"/>
            <ac:spMk id="187" creationId="{00000000-0000-0000-0000-000000000000}"/>
          </ac:spMkLst>
        </pc:spChg>
      </pc:sldChg>
      <pc:sldChg chg="modSp">
        <pc:chgData name="Adriana Beatriz Gonzalez Hernandez" userId="ccfc0e67-8efe-45a6-8749-7784d00cd7ce" providerId="ADAL" clId="{9E72632E-A3F6-504F-AD00-BAAA1529A10C}" dt="2019-11-13T15:35:14.250" v="93" actId="20577"/>
        <pc:sldMkLst>
          <pc:docMk/>
          <pc:sldMk cId="0" sldId="262"/>
        </pc:sldMkLst>
        <pc:spChg chg="mod">
          <ac:chgData name="Adriana Beatriz Gonzalez Hernandez" userId="ccfc0e67-8efe-45a6-8749-7784d00cd7ce" providerId="ADAL" clId="{9E72632E-A3F6-504F-AD00-BAAA1529A10C}" dt="2019-11-13T15:35:14.250" v="93" actId="20577"/>
          <ac:spMkLst>
            <pc:docMk/>
            <pc:sldMk cId="0" sldId="262"/>
            <ac:spMk id="194" creationId="{00000000-0000-0000-0000-000000000000}"/>
          </ac:spMkLst>
        </pc:spChg>
      </pc:sldChg>
      <pc:sldChg chg="modSp">
        <pc:chgData name="Adriana Beatriz Gonzalez Hernandez" userId="ccfc0e67-8efe-45a6-8749-7784d00cd7ce" providerId="ADAL" clId="{9E72632E-A3F6-504F-AD00-BAAA1529A10C}" dt="2019-11-13T15:35:22.702" v="95" actId="20577"/>
        <pc:sldMkLst>
          <pc:docMk/>
          <pc:sldMk cId="0" sldId="263"/>
        </pc:sldMkLst>
        <pc:spChg chg="mod">
          <ac:chgData name="Adriana Beatriz Gonzalez Hernandez" userId="ccfc0e67-8efe-45a6-8749-7784d00cd7ce" providerId="ADAL" clId="{9E72632E-A3F6-504F-AD00-BAAA1529A10C}" dt="2019-11-13T15:35:22.702" v="95" actId="20577"/>
          <ac:spMkLst>
            <pc:docMk/>
            <pc:sldMk cId="0" sldId="263"/>
            <ac:spMk id="20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600b7a31c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1" name="Google Shape;151;g600b7a31c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47879751a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4" name="Google Shape;164;g47879751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ES"/>
              <a:t>Fechas para captación buena en este sector: primer semestre del año.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0" name="Google Shape;17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ES"/>
              <a:t>Fechas para captación buena en este sector: primer semestre del año.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7" name="Google Shape;17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ES"/>
              <a:t>Fechas para captación buena en este sector: primer semestre del año.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4" name="Google Shape;184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602b81d35b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ES"/>
              <a:t>Fechas para captación buena en este sector: primer semestre del año.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g602b81d35b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602b81d35b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s-ES"/>
              <a:t>Fechas para captación buena en este sector: primer semestre del año. </a:t>
            </a:r>
            <a:endParaRPr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8" name="Google Shape;198;g602b81d35b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g600b7a31c7_0_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g600b7a31c7_0_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g600b7a31c7_0_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g600b7a31c7_0_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g600b7a31c7_0_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600b7a31c7_0_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g600b7a31c7_0_69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g600b7a31c7_0_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g600b7a31c7_0_6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g600b7a31c7_0_6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00b7a31c7_0_75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g600b7a31c7_0_75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g600b7a31c7_0_7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g600b7a31c7_0_7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g600b7a31c7_0_7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5" name="Google Shape;9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0" name="Google Shape;110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6" name="Google Shape;126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g600b7a31c7_0_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g600b7a31c7_0_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g600b7a31c7_0_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g600b7a31c7_0_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g600b7a31c7_0_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600b7a31c7_0_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g600b7a31c7_0_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g600b7a31c7_0_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g600b7a31c7_0_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g600b7a31c7_0_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600b7a31c7_0_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g600b7a31c7_0_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g600b7a31c7_0_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g600b7a31c7_0_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g600b7a31c7_0_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g600b7a31c7_0_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600b7a31c7_0_3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g600b7a31c7_0_3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g600b7a31c7_0_3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g600b7a31c7_0_3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g600b7a31c7_0_3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g600b7a31c7_0_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g600b7a31c7_0_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g600b7a31c7_0_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600b7a31c7_0_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g600b7a31c7_0_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g600b7a31c7_0_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g600b7a31c7_0_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00b7a31c7_0_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g600b7a31c7_0_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g600b7a31c7_0_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600b7a31c7_0_5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g600b7a31c7_0_5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g600b7a31c7_0_5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g600b7a31c7_0_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g600b7a31c7_0_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g600b7a31c7_0_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00b7a31c7_0_6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g600b7a31c7_0_6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g600b7a31c7_0_6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g600b7a31c7_0_6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g600b7a31c7_0_6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g600b7a31c7_0_6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600b7a31c7_0_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g600b7a31c7_0_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g600b7a31c7_0_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g600b7a31c7_0_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g600b7a31c7_0_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lipfolio.com/resources/kpi-example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" name="Google Shape;153;g600b7a31c7_0_0"/>
          <p:cNvGraphicFramePr/>
          <p:nvPr>
            <p:extLst>
              <p:ext uri="{D42A27DB-BD31-4B8C-83A1-F6EECF244321}">
                <p14:modId xmlns:p14="http://schemas.microsoft.com/office/powerpoint/2010/main" val="2728366361"/>
              </p:ext>
            </p:extLst>
          </p:nvPr>
        </p:nvGraphicFramePr>
        <p:xfrm>
          <a:off x="290112" y="707551"/>
          <a:ext cx="11611825" cy="4561805"/>
        </p:xfrm>
        <a:graphic>
          <a:graphicData uri="http://schemas.openxmlformats.org/drawingml/2006/table">
            <a:tbl>
              <a:tblPr firstRow="1" bandRow="1">
                <a:noFill/>
                <a:tableStyleId>{BF67A007-FB25-4820-8263-3ED46C98B2B7}</a:tableStyleId>
              </a:tblPr>
              <a:tblGrid>
                <a:gridCol w="1312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8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62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9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Plazo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 dirty="0"/>
                        <a:t>Al 31 de diciembre 2020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 dirty="0"/>
                        <a:t>Al 31 de diciembre 2021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 dirty="0"/>
                        <a:t>Al 31 de diciembre 2022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lang="es-ES" sz="1800" u="none" strike="noStrike" cap="none"/>
                        <a:t>CORTO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1.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2.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3.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4.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5.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6.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7.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095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MEDIANO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1.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2.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3.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4.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5.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6.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7.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LARGO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1. 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2.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3.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4.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5.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6.</a:t>
                      </a:r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7.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4" name="Google Shape;154;g600b7a31c7_0_0"/>
          <p:cNvSpPr txBox="1"/>
          <p:nvPr/>
        </p:nvSpPr>
        <p:spPr>
          <a:xfrm>
            <a:off x="325800" y="279406"/>
            <a:ext cx="11540400" cy="4281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2000" b="1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Objetivos CORPORATIVOS para COMPAÑÍA</a:t>
            </a:r>
            <a:endParaRPr sz="2000" b="0" i="0" u="none" strike="noStrike" cap="none" dirty="0">
              <a:solidFill>
                <a:schemeClr val="bg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9" name="Google Shape;159;p1"/>
          <p:cNvGraphicFramePr/>
          <p:nvPr>
            <p:extLst>
              <p:ext uri="{D42A27DB-BD31-4B8C-83A1-F6EECF244321}">
                <p14:modId xmlns:p14="http://schemas.microsoft.com/office/powerpoint/2010/main" val="3292972953"/>
              </p:ext>
            </p:extLst>
          </p:nvPr>
        </p:nvGraphicFramePr>
        <p:xfrm>
          <a:off x="325820" y="831176"/>
          <a:ext cx="11306200" cy="5692845"/>
        </p:xfrm>
        <a:graphic>
          <a:graphicData uri="http://schemas.openxmlformats.org/drawingml/2006/table">
            <a:tbl>
              <a:tblPr firstRow="1" bandRow="1">
                <a:noFill/>
                <a:tableStyleId>{BF67A007-FB25-4820-8263-3ED46C98B2B7}</a:tableStyleId>
              </a:tblPr>
              <a:tblGrid>
                <a:gridCol w="249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1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6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Misión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Visión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Valores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Principios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7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br>
                        <a:rPr lang="es-ES" sz="1400" u="none" strike="noStrike" cap="none" dirty="0"/>
                      </a:b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u="none" strike="noStrike" cap="none" dirty="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095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4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400" b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999999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0" name="Google Shape;160;p1"/>
          <p:cNvSpPr txBox="1"/>
          <p:nvPr/>
        </p:nvSpPr>
        <p:spPr>
          <a:xfrm>
            <a:off x="325820" y="294870"/>
            <a:ext cx="11540360" cy="5231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2800" b="1" i="1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Misión / Visión / Valores / Principios</a:t>
            </a:r>
            <a:endParaRPr sz="2800" b="1" i="1" u="none" strike="noStrike" cap="none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1" name="Google Shape;161;p1"/>
          <p:cNvPicPr preferRelativeResize="0"/>
          <p:nvPr/>
        </p:nvPicPr>
        <p:blipFill rotWithShape="1">
          <a:blip r:embed="rId3">
            <a:alphaModFix/>
          </a:blip>
          <a:srcRect l="9690" t="16555" r="7749" b="18960"/>
          <a:stretch/>
        </p:blipFill>
        <p:spPr>
          <a:xfrm>
            <a:off x="12558891" y="5922423"/>
            <a:ext cx="1198178" cy="935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" name="Google Shape;166;g47879751a2_0_0"/>
          <p:cNvGraphicFramePr/>
          <p:nvPr>
            <p:extLst>
              <p:ext uri="{D42A27DB-BD31-4B8C-83A1-F6EECF244321}">
                <p14:modId xmlns:p14="http://schemas.microsoft.com/office/powerpoint/2010/main" val="3675083146"/>
              </p:ext>
            </p:extLst>
          </p:nvPr>
        </p:nvGraphicFramePr>
        <p:xfrm>
          <a:off x="350875" y="798232"/>
          <a:ext cx="11376850" cy="5971585"/>
        </p:xfrm>
        <a:graphic>
          <a:graphicData uri="http://schemas.openxmlformats.org/drawingml/2006/table">
            <a:tbl>
              <a:tblPr firstRow="1" bandRow="1">
                <a:noFill/>
                <a:tableStyleId>{BF67A007-FB25-4820-8263-3ED46C98B2B7}</a:tableStyleId>
              </a:tblPr>
              <a:tblGrid>
                <a:gridCol w="2101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6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3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2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Mini-Goal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¿Qué deseo hacer?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¿Cómo lo voy a lograr?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¿Qué necesito?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800" u="none" strike="noStrike" cap="none"/>
                        <a:t>Notas mentales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i="1" u="none" strike="noStrike" cap="none" dirty="0"/>
                        <a:t>Escribir un plan estratégico y describir las pautas a seguir para el desarrollo de cada área de la empresa.</a:t>
                      </a:r>
                      <a:endParaRPr sz="1100" i="1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342900" marR="0" lvl="0" indent="-3365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Definir las áreas de la empresa según prioridad.</a:t>
                      </a:r>
                      <a:endParaRPr sz="1400" u="none" strike="noStrike" cap="none"/>
                    </a:p>
                    <a:p>
                      <a:pPr marL="342900" marR="0" lvl="0" indent="-3365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Definir portafolio de servicios</a:t>
                      </a:r>
                      <a:endParaRPr sz="1400" u="none" strike="noStrike" cap="none"/>
                    </a:p>
                    <a:p>
                      <a:pPr marL="342900" marR="0" lvl="0" indent="-3365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Analizar a la competencia</a:t>
                      </a:r>
                      <a:endParaRPr sz="1400" u="none" strike="noStrike" cap="none"/>
                    </a:p>
                    <a:p>
                      <a:pPr marL="342900" marR="0" lvl="0" indent="-3365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Establecer Buyer Persona</a:t>
                      </a:r>
                      <a:endParaRPr sz="1400" u="none" strike="noStrike" cap="none"/>
                    </a:p>
                    <a:p>
                      <a:pPr marL="342900" marR="0" lvl="0" indent="-2667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endParaRPr sz="1100" i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i="1" u="none" strike="noStrike" cap="none" dirty="0"/>
                        <a:t>Basados en nuestros objetivos y valores escribir nuestras estrategias.</a:t>
                      </a:r>
                      <a:endParaRPr sz="1400" u="none" strike="noStrike" cap="none" dirty="0"/>
                    </a:p>
                    <a:p>
                      <a:pPr marL="228600" marR="0" lvl="0" indent="-2286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i="1" u="none" strike="noStrike" cap="none" dirty="0"/>
                        <a:t>Establecer ¿Qué es XXX?, Misión, Visión, Valores y Principios</a:t>
                      </a:r>
                      <a:endParaRPr sz="1100" i="1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i="1" u="none" strike="noStrike" cap="none" dirty="0"/>
                    </a:p>
                    <a:p>
                      <a:pPr marL="4572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i="1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Asesoría (Mentoring)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Computadora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Internet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Lugar para desarrollar las actividades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Gestión del tiempo</a:t>
                      </a:r>
                      <a:endParaRPr sz="1100" i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3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i="1" u="none" strike="noStrike" cap="none"/>
                        <a:t>Generar un plan de acción para cada objetivo y estrategia</a:t>
                      </a:r>
                      <a:endParaRPr sz="1100" i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Escribir los primeros pasos para ir desarrollando las actividades como tal de la compañía.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Hacer un plan de evaluación mensual para observar la productividad de cada estrategia. </a:t>
                      </a:r>
                      <a:endParaRPr sz="1100" i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i="1" u="none" strike="noStrike" cap="none"/>
                        <a:t>1. Detallando cada situación que se presente para ir corrigiendo las estrategias.</a:t>
                      </a:r>
                      <a:endParaRPr sz="1100" i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Reuniones Semanales.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Computadora 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Internet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Gestión de Tiempo</a:t>
                      </a:r>
                      <a:endParaRPr sz="1100" i="1" u="none" strike="noStrike" cap="none"/>
                    </a:p>
                    <a:p>
                      <a:pPr marL="4572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i="1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6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i="1" u="none" strike="noStrike" cap="none"/>
                        <a:t>Indicar nuestro Portafolio de servicio.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Hacer una lista de todos los servicios que ofrecemos en estos momentos.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Diseñar los productos que ofreceremos en el futuro. En un lapso de 1 año.</a:t>
                      </a:r>
                      <a:endParaRPr sz="1100" i="1" u="none" strike="noStrike" cap="none"/>
                    </a:p>
                    <a:p>
                      <a:pPr marL="4572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i="1" u="none" strike="noStrike" cap="none"/>
                    </a:p>
                  </a:txBody>
                  <a:tcPr marL="91450" marR="91450" marT="45725" marB="45725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Teniendo claro las necesidades actuales y futuras de nuestros usuarios.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Reuniones Semanales.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Computadora 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Internet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Gestión de Tiempo</a:t>
                      </a:r>
                      <a:endParaRPr sz="1100" i="1" u="none" strike="noStrike" cap="none"/>
                    </a:p>
                    <a:p>
                      <a:pPr marL="4572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i="1" u="none" strike="noStrike" cap="none"/>
                    </a:p>
                    <a:p>
                      <a:pPr marL="91440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i="1" u="none" strike="noStrike" cap="none"/>
                    </a:p>
                  </a:txBody>
                  <a:tcPr marL="91450" marR="91450" marT="45725" marB="45725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i="1" u="none" strike="noStrike" cap="none"/>
                        <a:t>Realizar contactos con las escuelas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Hacer una lista de los colegios reconocidos  y con certificaciones.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Hacer carta de presentación para realizar los primeros contactos con ellos.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Por medio de la carta de presentación y visitas a los colegios.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Llenando los formularios on line que tienen al efecto.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Computadora.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Internet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Gestión de tiempo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endParaRPr sz="10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i="1" u="none" strike="noStrike" cap="none"/>
                        <a:t>Escribir las diferentes estrategias de marketing.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Definir los canales de Marketing que se van a utilizar. 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Diseñar las estrategias para los canales a  utilizar.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Haciendo un estudio de mercado.</a:t>
                      </a:r>
                      <a:endParaRPr sz="1100" i="1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i="1" u="none" strike="noStrike" cap="none"/>
                    </a:p>
                  </a:txBody>
                  <a:tcPr marL="91450" marR="91450" marT="45725" marB="45725"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Mentoring.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i="1" u="none" strike="noStrike" cap="none"/>
                        <a:t>Gestión de tiempo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T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i="1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7" name="Google Shape;167;g47879751a2_0_0"/>
          <p:cNvSpPr txBox="1"/>
          <p:nvPr/>
        </p:nvSpPr>
        <p:spPr>
          <a:xfrm>
            <a:off x="350874" y="277774"/>
            <a:ext cx="11376849" cy="547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1" i="0" u="sng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Meta #1</a:t>
            </a:r>
            <a:r>
              <a:rPr lang="es-ES" sz="1800" b="0" i="0" u="none" strike="noStrike" cap="none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800" b="0" i="0" u="none" strike="noStrike" cap="none" dirty="0">
              <a:solidFill>
                <a:schemeClr val="bg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" name="Google Shape;172;p17"/>
          <p:cNvGraphicFramePr/>
          <p:nvPr/>
        </p:nvGraphicFramePr>
        <p:xfrm>
          <a:off x="316856" y="1117236"/>
          <a:ext cx="11388150" cy="5524660"/>
        </p:xfrm>
        <a:graphic>
          <a:graphicData uri="http://schemas.openxmlformats.org/drawingml/2006/table">
            <a:tbl>
              <a:tblPr firstRow="1" bandRow="1">
                <a:noFill/>
                <a:tableStyleId>{BF67A007-FB25-4820-8263-3ED46C98B2B7}</a:tableStyleId>
              </a:tblPr>
              <a:tblGrid>
                <a:gridCol w="289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Objetivos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Responsable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Plan de Acción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Escribir los pasos a seguir en el desarrollo de todas las áreas de la empresa para su organización.</a:t>
                      </a:r>
                      <a:endParaRPr sz="11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Dirección de la Empresa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/>
                        <a:t>Definir cargos y responsabilidades.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/>
                        <a:t>Hacer un organigrama con las diferentes áreas de la empresa </a:t>
                      </a:r>
                      <a:r>
                        <a:rPr lang="es-ES" sz="1050" i="1" u="none" strike="noStrike" cap="none"/>
                        <a:t>(Darle prioridad a aquellas que necesita la empresa para poder operar legalmente)</a:t>
                      </a:r>
                      <a:endParaRPr sz="1100" i="1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/>
                        <a:t>Crear un calendario empresarial, administrativo y financiero.</a:t>
                      </a:r>
                      <a:endParaRPr sz="14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/>
                        <a:t>Comenzar a escribir el manual de la empresa.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5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Listar los pasos a seguir para incluir a la empresa en los pagos de los impuestos anuales y adquirir el número de identificación fiscal.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Dirección de la Empresa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/>
                        <a:t>Buscar un asesor financiero a los fines de asesorarnos en los pagos de los taxes y temas relacionados.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/>
                        <a:t>Hacer el papeleo correspondiente a los fines de obtener el número fiscal.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/>
                        <a:t>Ir verificando  que todo lo relativo al tema fiscal esté completado.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87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Crear una  campaña para el lanzamiento de la empresa.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Marketing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el buyer persona.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Crear una lista demográfica para el lanzamiento de la empresa.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un nombre para la campaña de lanzamiento.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los canales de marketing para el lanzamiento.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Crear una estrategia para cada canal de marketing, basado en el estudio demográfico y el buyer persona.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Asignar un Budget para la campaña de lanzamiento.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3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Crear una estrategia de venta para el lanzamiento,  y otro a corto plazo.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Ventas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las áreas de ventas y nichos a explotar.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A partir de esto, se empleará la estrategia a seguir.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las ofertas de ventas para el lanzamiento.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Asignar fechas límites para las ofertas.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9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Crear un código de atención al cliente siguiendo los valores de la empresa.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/>
                        <a:t>Atención al Cliente - Ventas - Admin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el código de atención al cliente.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Crear plantillas de respuesta para los clientes nuevos.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Escribir un manual de atención al cliente para entrenamiento de nuevo staff.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el horario de atención al cliente.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1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Hacer un plan de evaluación mensual para observar la productividad de cada estrategia. </a:t>
                      </a:r>
                      <a:endParaRPr sz="11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/>
                        <a:t>Dirección de la Empresa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Crear un calendario de reuniones. </a:t>
                      </a:r>
                      <a:endParaRPr sz="1200" u="none" strike="noStrike" cap="none" dirty="0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Escribir una agenda previa a cada reunión, definiendo los puntos a tratar.</a:t>
                      </a:r>
                      <a:endParaRPr sz="1200" u="none" strike="noStrike" cap="none" dirty="0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Escribir las metas que se desean alcanzar para la siguiente revisión. </a:t>
                      </a:r>
                      <a:endParaRPr sz="1200" u="none" strike="noStrike" cap="none" dirty="0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Crear un sistema de recompensa dentro de la empresa por alcanzar las metas antes o durante el tiempo requerido.</a:t>
                      </a:r>
                      <a:endParaRPr sz="12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3" name="Google Shape;173;p17"/>
          <p:cNvSpPr txBox="1"/>
          <p:nvPr/>
        </p:nvSpPr>
        <p:spPr>
          <a:xfrm>
            <a:off x="539261" y="216104"/>
            <a:ext cx="10251906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 1</a:t>
            </a:r>
            <a:r>
              <a:rPr lang="es-ES" sz="1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:ccccc</a:t>
            </a:r>
            <a:endParaRPr sz="12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buSzPts val="2000"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Mini-</a:t>
            </a:r>
            <a:r>
              <a:rPr lang="es-E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</a:t>
            </a: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#1:</a:t>
            </a:r>
            <a:r>
              <a:rPr lang="es-ES" i="1" dirty="0"/>
              <a:t>Escribir un plan estratégico y describir las pautas a seguir para el desarrollo de cada área de la empresa.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" name="Google Shape;179;p18"/>
          <p:cNvGraphicFramePr/>
          <p:nvPr>
            <p:extLst>
              <p:ext uri="{D42A27DB-BD31-4B8C-83A1-F6EECF244321}">
                <p14:modId xmlns:p14="http://schemas.microsoft.com/office/powerpoint/2010/main" val="1156763812"/>
              </p:ext>
            </p:extLst>
          </p:nvPr>
        </p:nvGraphicFramePr>
        <p:xfrm>
          <a:off x="316856" y="910786"/>
          <a:ext cx="11388150" cy="5876740"/>
        </p:xfrm>
        <a:graphic>
          <a:graphicData uri="http://schemas.openxmlformats.org/drawingml/2006/table">
            <a:tbl>
              <a:tblPr firstRow="1" bandRow="1">
                <a:noFill/>
                <a:tableStyleId>{BF67A007-FB25-4820-8263-3ED46C98B2B7}</a:tableStyleId>
              </a:tblPr>
              <a:tblGrid>
                <a:gridCol w="289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 dirty="0"/>
                        <a:t>Objetivos</a:t>
                      </a:r>
                      <a:endParaRPr sz="11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Responsable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Plan de Acción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 dirty="0"/>
                        <a:t>Definir la lista de los servicios ofrecidos en </a:t>
                      </a:r>
                      <a:r>
                        <a:rPr lang="es-ES" sz="1100" u="none" strike="noStrike" cap="none" dirty="0" err="1"/>
                        <a:t>xxxx</a:t>
                      </a:r>
                      <a:r>
                        <a:rPr lang="es-ES" sz="1100" u="none" strike="noStrike" cap="none" dirty="0"/>
                        <a:t> </a:t>
                      </a:r>
                      <a:endParaRPr sz="11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Ventas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Hacer una lista de los servicios adicionales que ANDA va a ofrecer, como traslado y seguro médico.</a:t>
                      </a:r>
                      <a:endParaRPr sz="14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Describir cada servicio ¿En qué consiste?, ¿Beneficios de contratarlo? ¿Por qué contratar xxx?</a:t>
                      </a:r>
                      <a:endParaRPr sz="14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Definir los textos para la web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5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Firmar acuerdos con las empresas proveedoras de servicios y partners de </a:t>
                      </a:r>
                      <a:r>
                        <a:rPr lang="es-ES" sz="1100" u="none" strike="noStrike" cap="none" dirty="0" err="1">
                          <a:solidFill>
                            <a:schemeClr val="tx1"/>
                          </a:solidFill>
                        </a:rPr>
                        <a:t>xxxx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Ventas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Escribir una carta de presentación para las escuelas y otras empresas como aseguradoras.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Definir una fecha límite para cerrar contratos con las empresas. 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Previo a firmar cualquier contrato, el asesor legal y financiero de xxx debe haber revisado el documento. 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Crear un sistema de aprobación de acuerdos con partners en xxx. </a:t>
                      </a:r>
                      <a:endParaRPr sz="14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Averiguar con los partners si nos permiten colocar en la web sus logotipos </a:t>
                      </a:r>
                      <a:r>
                        <a:rPr lang="es-ES" sz="1050" i="1" u="none" strike="noStrike" cap="none" dirty="0">
                          <a:solidFill>
                            <a:schemeClr val="tx1"/>
                          </a:solidFill>
                        </a:rPr>
                        <a:t>(esto le da seguridad y confianza a los clientes al decidir si contratan los servicios </a:t>
                      </a:r>
                      <a:r>
                        <a:rPr lang="es-ES" sz="1050" i="1" u="none" strike="noStrike" cap="none" dirty="0" err="1">
                          <a:solidFill>
                            <a:schemeClr val="tx1"/>
                          </a:solidFill>
                        </a:rPr>
                        <a:t>xxxx</a:t>
                      </a:r>
                      <a:r>
                        <a:rPr lang="es-ES" sz="1050" i="1" u="none" strike="noStrike" cap="none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sz="1100" i="1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1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Hacer una lista de servicios Complementarios para ofrecer a  nuestros clientes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/>
                        <a:t>Marketing </a:t>
                      </a:r>
                      <a:endParaRPr sz="1200" u="none" strike="noStrike" cap="none"/>
                    </a:p>
                  </a:txBody>
                  <a:tcPr marL="91450" marR="91450" marT="45725" marB="45725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>
                          <a:solidFill>
                            <a:schemeClr val="tx1"/>
                          </a:solidFill>
                        </a:rPr>
                        <a:t>Hacer un estudio de servicios gratis en Dublín para estudiantes internacionales</a:t>
                      </a:r>
                      <a:endParaRPr sz="12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>
                          <a:solidFill>
                            <a:schemeClr val="tx1"/>
                          </a:solidFill>
                        </a:rPr>
                        <a:t>Establecer conexión con proveedores de servicios para estudiantes internacionales en </a:t>
                      </a:r>
                      <a:r>
                        <a:rPr lang="es-ES" sz="1200" u="none" strike="noStrike" cap="none" dirty="0" err="1">
                          <a:solidFill>
                            <a:schemeClr val="tx1"/>
                          </a:solidFill>
                        </a:rPr>
                        <a:t>xxxx</a:t>
                      </a:r>
                      <a:r>
                        <a:rPr lang="es-ES" sz="1200" u="none" strike="noStrike" cap="none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sz="12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>
                          <a:solidFill>
                            <a:schemeClr val="tx1"/>
                          </a:solidFill>
                        </a:rPr>
                        <a:t>Crear un portafolio de viajes dentro de Irlanda, alojamiento y </a:t>
                      </a:r>
                      <a:r>
                        <a:rPr lang="es-ES" sz="1200" u="none" strike="noStrike" cap="none" dirty="0" err="1">
                          <a:solidFill>
                            <a:schemeClr val="tx1"/>
                          </a:solidFill>
                        </a:rPr>
                        <a:t>tips</a:t>
                      </a:r>
                      <a:r>
                        <a:rPr lang="es-ES" sz="1200" u="none" strike="noStrike" cap="none" dirty="0">
                          <a:solidFill>
                            <a:schemeClr val="tx1"/>
                          </a:solidFill>
                        </a:rPr>
                        <a:t> recomendados. </a:t>
                      </a:r>
                      <a:endParaRPr sz="14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>
                          <a:solidFill>
                            <a:schemeClr val="tx1"/>
                          </a:solidFill>
                        </a:rPr>
                        <a:t>Crear línea de servicios complementarios como Campamentos Vacacionales</a:t>
                      </a:r>
                      <a:endParaRPr sz="12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8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Expandir los servicios de </a:t>
                      </a:r>
                      <a:r>
                        <a:rPr lang="es-ES" sz="1100" u="none" strike="noStrike" cap="none" dirty="0" err="1">
                          <a:solidFill>
                            <a:schemeClr val="tx1"/>
                          </a:solidFill>
                        </a:rPr>
                        <a:t>xxxx</a:t>
                      </a: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 a otros países anglosajones para septiembre 2021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i="1" u="none" strike="noStrike" cap="none"/>
                        <a:t> </a:t>
                      </a:r>
                      <a:r>
                        <a:rPr lang="es-ES" sz="1100" u="none" strike="noStrike" cap="none"/>
                        <a:t>Directoras</a:t>
                      </a: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Definir los mercados/países. 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Investigar los requerimientos de documentación y visas para los nuevos mercados. 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Estudiar las ventajas de cada mercado y hacer un cuadro comparativo.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Hacer una lista de 10 escuelas prospecto en cada país.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 dirty="0"/>
                        <a:t>Hacer la lista de las 10 escuelas más importantes de </a:t>
                      </a:r>
                      <a:r>
                        <a:rPr lang="es-ES" sz="1100" u="none" strike="noStrike" cap="none" dirty="0" err="1"/>
                        <a:t>xxxx</a:t>
                      </a:r>
                      <a:endParaRPr sz="11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/>
                        <a:t>Dirección de la empresa</a:t>
                      </a:r>
                      <a:endParaRPr sz="1200" i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Crear una lista de 10 escuelas en xxx con las cuales nos gustaría trabajar.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Hacer una lista de los servicios y programas que cada escuela ofrece.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Crear un cuadro comparativo de las escuelas, los servicios y programas que ofrecen. 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8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En base a las 10 escuelas anteriores, definir las 5 escuelas con las cuales se desea trabajar inicialmente</a:t>
                      </a:r>
                      <a:endParaRPr sz="11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Directoras </a:t>
                      </a:r>
                      <a:endParaRPr sz="1100" i="1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Hacer una lista comparativa de precios  y comisiones de cada escuela.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Establecer un buen canal de comunicación con las escuelas.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Conocer a fondo las escuelas, los servicios que ofrecen y  la directiva.</a:t>
                      </a:r>
                      <a:endParaRPr sz="14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Realizar una matriz SWOT para cada escuela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8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Hacer una carta de presentación para enviarla y llenar los formularios que tienen las escuelas para incluir a las agencias como partners.</a:t>
                      </a:r>
                      <a:endParaRPr sz="1100" u="none" strike="noStrike" cap="none"/>
                    </a:p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/>
                        <a:t>Dirección de la empresa</a:t>
                      </a:r>
                      <a:endParaRPr sz="12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Escribir una carta de presentación para las escuelas y otras empresas como aseguradoras.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Definir una fecha límite para cerrar contratos con las empresas. 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Previo a firmar cualquier contrato, el asesor legal y financiero de xxx debe haber revisado el documento. 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>
                          <a:solidFill>
                            <a:schemeClr val="tx1"/>
                          </a:solidFill>
                        </a:rPr>
                        <a:t>Crear un sistema de aprobación de acuerdos con partners en xxx. </a:t>
                      </a:r>
                      <a:endParaRPr sz="1100" u="none" strike="noStrike" cap="none"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0" name="Google Shape;180;p18"/>
          <p:cNvSpPr txBox="1"/>
          <p:nvPr/>
        </p:nvSpPr>
        <p:spPr>
          <a:xfrm>
            <a:off x="474428" y="134322"/>
            <a:ext cx="10251900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 1</a:t>
            </a:r>
            <a:r>
              <a:rPr lang="es-ES" sz="1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Mini-</a:t>
            </a:r>
            <a:r>
              <a:rPr lang="es-E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</a:t>
            </a: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#2:</a:t>
            </a:r>
            <a:endParaRPr sz="12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12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Google Shape;186;p20"/>
          <p:cNvGraphicFramePr/>
          <p:nvPr>
            <p:extLst>
              <p:ext uri="{D42A27DB-BD31-4B8C-83A1-F6EECF244321}">
                <p14:modId xmlns:p14="http://schemas.microsoft.com/office/powerpoint/2010/main" val="2783769051"/>
              </p:ext>
            </p:extLst>
          </p:nvPr>
        </p:nvGraphicFramePr>
        <p:xfrm>
          <a:off x="316856" y="806036"/>
          <a:ext cx="11388150" cy="5782275"/>
        </p:xfrm>
        <a:graphic>
          <a:graphicData uri="http://schemas.openxmlformats.org/drawingml/2006/table">
            <a:tbl>
              <a:tblPr firstRow="1" bandRow="1">
                <a:noFill/>
                <a:tableStyleId>{BF67A007-FB25-4820-8263-3ED46C98B2B7}</a:tableStyleId>
              </a:tblPr>
              <a:tblGrid>
                <a:gridCol w="289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Objetivos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Responsable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Plan de Acción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2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 dirty="0"/>
                        <a:t>Definir las redes sociales que xxx va a utilizar </a:t>
                      </a:r>
                      <a:endParaRPr sz="11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/>
                        <a:t>Marketing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/>
                        <a:t>Basado en el estudio de mercado seleccionar (Max) 3 redes sociales para trabajarlas en el primer año.</a:t>
                      </a:r>
                      <a:endParaRPr sz="1100" u="none" strike="noStrike" cap="none" dirty="0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/>
                        <a:t>Crear cuentas de xxx en las redes sociales.</a:t>
                      </a:r>
                      <a:endParaRPr sz="1400" u="none" strike="noStrike" cap="none" dirty="0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/>
                        <a:t>Agregar otra 3 redes sociales donde xxx piensa expandirse en el futuro y reservar el nombre. </a:t>
                      </a:r>
                      <a:endParaRPr sz="1100" u="none" strike="noStrike" cap="none" dirty="0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/>
                        <a:t>Reservar variantes del nombre de la empresa en todas las redes sociales.</a:t>
                      </a:r>
                      <a:endParaRPr sz="1100" u="none" strike="noStrike" cap="none" dirty="0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 dirty="0"/>
                        <a:t>WhatsApp Business </a:t>
                      </a:r>
                      <a:endParaRPr sz="11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55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Establecer una estrategia de creación de contenido.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/>
                        <a:t>Marketing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Crear un cuadro donde se observen los tipos de contenido requeridos y en cuáles  plataformas se pueden usar.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una meta de producción de contenido semanal o mensual.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un estilo para el contenido que será producido.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Establecer un sistema de aprobación de contenido antes de publicarlo.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8700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Establecer una estrategia para captar los grupos de clientes provenientes de España.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Marketing/Ventas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Estudiar el mercado Español y las estrategias de las agencias para consolidar las alianzas con escuelas, empresas y grupos.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los canales de marketing para España.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Agendar campañas de marketing para España.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3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Asignar el Budget para los diferentes canales de marketing y los períodos de tiempo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Directoras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Hacer una selección de los canales con más alcance y los mercados con mayor demanda.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Crear test de prueba en las campañas online.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Evaluar diariamente la eficiencia de las campañas, el alcance y el engagement.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Estudiar los costos de viajes y transporte para hacer mercadeo directo.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99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 dirty="0"/>
                        <a:t>Escoger por lo menos 2 ferias de estudio donde </a:t>
                      </a:r>
                      <a:r>
                        <a:rPr lang="es-ES" sz="1100" u="none" strike="noStrike" cap="none" dirty="0" err="1"/>
                        <a:t>xxxx</a:t>
                      </a:r>
                      <a:r>
                        <a:rPr lang="es-ES" sz="1100" u="none" strike="noStrike" cap="none" dirty="0"/>
                        <a:t> podría participar a lo largo del 2020.</a:t>
                      </a:r>
                      <a:endParaRPr sz="11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/>
                        <a:t>Marketing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Escribir una lista de las ferias de estudio en el exterior que se realizan en las principales ciudades del mundo donde reside nuestro público meta.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Estudiar el alcance y el porcentaje de ventas cerradas en estas ferias por otras agencias, la inversión y el revenue.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1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 dirty="0"/>
                        <a:t>Designar embajadores de xxx en otros países</a:t>
                      </a:r>
                      <a:endParaRPr sz="11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200" u="none" strike="noStrike" cap="none"/>
                        <a:t>Marketing/Ventas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Escribir un código para los embajadores de la marca. 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Crear incentivos para los embajadores o futuros embajadores. 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Hacer una selección cuidadosa de los embajadores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Crear un manual para los embajadores y un contrato firmado entre las partes.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38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Asignar metas de ventas mensuales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r>
                        <a:rPr lang="es-ES" sz="1100" u="none" strike="noStrike" cap="none"/>
                        <a:t>Directoras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Escribir las metas y colocarlas en un lugar visible.</a:t>
                      </a:r>
                      <a:endParaRPr sz="1200" u="none" strike="noStrike" cap="none" dirty="0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Establecer un sistema de incentivo para las ventas.</a:t>
                      </a:r>
                      <a:endParaRPr sz="12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87" name="Google Shape;187;p20"/>
          <p:cNvSpPr txBox="1"/>
          <p:nvPr/>
        </p:nvSpPr>
        <p:spPr>
          <a:xfrm>
            <a:off x="495553" y="128922"/>
            <a:ext cx="102519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 1</a:t>
            </a:r>
            <a:r>
              <a:rPr lang="es-ES" sz="1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2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Mini-</a:t>
            </a:r>
            <a:r>
              <a:rPr lang="es-E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</a:t>
            </a: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#3: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3" name="Google Shape;193;g602b81d35b_0_2"/>
          <p:cNvGraphicFramePr/>
          <p:nvPr/>
        </p:nvGraphicFramePr>
        <p:xfrm>
          <a:off x="316856" y="1117236"/>
          <a:ext cx="11388150" cy="5608390"/>
        </p:xfrm>
        <a:graphic>
          <a:graphicData uri="http://schemas.openxmlformats.org/drawingml/2006/table">
            <a:tbl>
              <a:tblPr firstRow="1" bandRow="1">
                <a:noFill/>
                <a:tableStyleId>{BF67A007-FB25-4820-8263-3ED46C98B2B7}</a:tableStyleId>
              </a:tblPr>
              <a:tblGrid>
                <a:gridCol w="289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Objetivos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Responsable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Plan de Acción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Definir los precios del portafolio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Directiva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Crear una lista comparativa de precios del portafolio.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Definir  los porcentajes de comisión de cada escuela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Directiva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Enviar carta de presentación a las escuelas.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Solicitar lista de precios y porcentaje de comisión.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Crear un cuadro comparativo de precios y comisiones.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Definir los otros servicios y los precios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Directiva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Crear una lista de los otros servicios a ofrecer y precios neto.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los porcentajes de ganancia de cada servicio.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Definir cuáles serán los gastos fijos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Directiva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Sueldos.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Renta.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Servicios (electricidad, teléfono, etc)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Definir cuáles serán los gastos variables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Directiva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Transporte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Viáticos 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Comisiones a embajadores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Definir un presupuesto para publicidad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Directiva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los canales de publicidad y el alcance de cada uno.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Asignar un presupuesto mensual para cada canal de Marketing.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En base a lo anterior hacer una proyección de los ingresos mínimos mensuales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Directiva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los clientes por: corto, mediano y largo plazo.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el número de registros de estudiantes para alcanzar la meta mínima mensual.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Escribir una proyección anual de ingresos.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Conocer los impuesto a pagar mensual, bimensual y anual.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38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s-ES" sz="1100" u="none" strike="noStrike" cap="none"/>
                        <a:t>Conocer plenamente como funcionan los impuestos en Irlanda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Directiva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Crear una lista de los diferentes impuestos y los porcentajes a pagar sobre la ganancia.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una estrategia financiera basada en los impuestos a pagar.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Escribir una lista de las opciones como empresa para devolución o evadir legalmente los impuestos.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Cómo se le pagarán las comisiones a terceros?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3825"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En base a todo lo anterior, hacer una proyección del ingreso neto anual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-ES" sz="1100" u="none" strike="noStrike" cap="none"/>
                        <a:t>Directiva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Escribir una meta en base a la proyección.</a:t>
                      </a:r>
                      <a:endParaRPr sz="1100" u="none" strike="noStrike" cap="none"/>
                    </a:p>
                    <a:p>
                      <a:pPr marL="457200" marR="0" lvl="0" indent="-298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AutoNum type="arabicPeriod"/>
                      </a:pPr>
                      <a:r>
                        <a:rPr lang="es-ES" sz="1100" u="none" strike="noStrike" cap="none"/>
                        <a:t>Definir una meta a dos años. 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94" name="Google Shape;194;g602b81d35b_0_2"/>
          <p:cNvSpPr txBox="1"/>
          <p:nvPr/>
        </p:nvSpPr>
        <p:spPr>
          <a:xfrm>
            <a:off x="486978" y="334922"/>
            <a:ext cx="102519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 1</a:t>
            </a:r>
            <a:r>
              <a:rPr lang="es-ES" sz="1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2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Mini-</a:t>
            </a:r>
            <a:r>
              <a:rPr lang="es-E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</a:t>
            </a: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#4: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0" name="Google Shape;200;g602b81d35b_0_8"/>
          <p:cNvGraphicFramePr/>
          <p:nvPr>
            <p:extLst>
              <p:ext uri="{D42A27DB-BD31-4B8C-83A1-F6EECF244321}">
                <p14:modId xmlns:p14="http://schemas.microsoft.com/office/powerpoint/2010/main" val="2349179415"/>
              </p:ext>
            </p:extLst>
          </p:nvPr>
        </p:nvGraphicFramePr>
        <p:xfrm>
          <a:off x="316856" y="1117236"/>
          <a:ext cx="11388150" cy="5136040"/>
        </p:xfrm>
        <a:graphic>
          <a:graphicData uri="http://schemas.openxmlformats.org/drawingml/2006/table">
            <a:tbl>
              <a:tblPr firstRow="1" bandRow="1">
                <a:noFill/>
                <a:tableStyleId>{BF67A007-FB25-4820-8263-3ED46C98B2B7}</a:tableStyleId>
              </a:tblPr>
              <a:tblGrid>
                <a:gridCol w="2894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92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1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Objetivos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Responsable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s-ES" sz="1400" u="none" strike="noStrike" cap="none"/>
                        <a:t>Plan de Acción</a:t>
                      </a:r>
                      <a:endParaRPr sz="11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Abrir y alimentar el CRM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Ventas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Conocer cómo funcionan los CRM. 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Revisar diferentes plataformas y escoger la que mejor se adapte a las necesidades de la empresa.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Asignar la alimentación de CRM como una tarea obligatoria de la empresa.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1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Estudiar e identificar los </a:t>
                      </a:r>
                      <a:r>
                        <a:rPr lang="es-ES" sz="1200" u="sng" strike="noStrike" cap="none">
                          <a:solidFill>
                            <a:schemeClr val="hlink"/>
                          </a:solidFill>
                          <a:hlinkClick r:id="rId3"/>
                        </a:rPr>
                        <a:t>KPI´s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Marketing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Escribir una lista abierta de las métricas a considerar.  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Agregar a la agenda semanal-diaria el monitoreo de las métricas y analíticos. 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Asignar metas.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Captar un mínimo de 100 suscriptores mensuales al blog/vlog/webinar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Marketing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Hacer una lista del contenido informativo y relevante a ofrecer de forma gratuita.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Agendar los días de publicación de los blog-vlog y promocionarlos, hacer lo mismo con los webinar.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Realizar un calendario de días festivos internacionales e importantes para nuestros suscriptores.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Interactuar y contestar a nuestros suscriptores-seguidores.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Hacer seguimiento de las necesidades de los suscriptores y enviar información relevante.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Hacer de la web un lugar de referencia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Web-SEO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Crear una estrategia de contenido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Crear una sección “Biblioteca” donde se colgaran recursos digitales con protección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Colgar todos los contenidos de la web protegidos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Establecer un programa de fidelidad y referencia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Marketing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Crear una lista de incentivos. 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Elaborar encuestas online de satisfacción (preguntas cerradas / 1 pregunta abierta / 3 minutos de duración)</a:t>
                      </a:r>
                      <a:endParaRPr sz="1200" u="none" strike="noStrike" cap="none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/>
                        <a:t>Indagar con seguimiento continuo nuevas sugerencias y/o recomendaciones por parte de cada cliente. 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 dirty="0"/>
                        <a:t>Crear la comunidad xxx en Irlanda para Agosto 2020</a:t>
                      </a:r>
                      <a:endParaRPr sz="1200" u="none" strike="noStrike" cap="none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s-ES" sz="1200" u="none" strike="noStrike" cap="none"/>
                        <a:t>Directiva</a:t>
                      </a:r>
                      <a:endParaRPr sz="1200" u="none" strike="noStrike" cap="none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Crear un grupo cerrado en Facebook y mantenerlo activo.</a:t>
                      </a:r>
                      <a:endParaRPr sz="1200" u="none" strike="noStrike" cap="none" dirty="0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Crear un grupo abierto donde los clientes prospectos se sientan inspirados. </a:t>
                      </a:r>
                      <a:endParaRPr sz="1200" u="none" strike="noStrike" cap="none" dirty="0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Incentivar a los clientes a comunicarse y compartir información y experiencias. </a:t>
                      </a:r>
                      <a:endParaRPr sz="1200" u="none" strike="noStrike" cap="none" dirty="0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Crear una relación cercana, amigable y familiar. </a:t>
                      </a:r>
                      <a:endParaRPr sz="1200" u="none" strike="noStrike" cap="none" dirty="0"/>
                    </a:p>
                    <a:p>
                      <a:pPr marL="457200" marR="0" lvl="0" indent="-304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AutoNum type="arabicPeriod"/>
                      </a:pPr>
                      <a:r>
                        <a:rPr lang="es-ES" sz="1200" u="none" strike="noStrike" cap="none" dirty="0"/>
                        <a:t>Organizar un evento para celebrar el primer año de xxx e invitar a los clientes.</a:t>
                      </a:r>
                      <a:endParaRPr sz="12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1" name="Google Shape;201;g602b81d35b_0_8"/>
          <p:cNvSpPr txBox="1"/>
          <p:nvPr/>
        </p:nvSpPr>
        <p:spPr>
          <a:xfrm>
            <a:off x="486978" y="334922"/>
            <a:ext cx="10251900" cy="6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ES" sz="1800" b="1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 1</a:t>
            </a:r>
            <a:r>
              <a:rPr lang="es-ES" sz="1800" b="0" i="1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1200" b="0" i="1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Mini-</a:t>
            </a:r>
            <a:r>
              <a:rPr lang="es-ES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</a:t>
            </a:r>
            <a:r>
              <a:rPr lang="es-E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#5:</a:t>
            </a:r>
            <a:endParaRPr sz="14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A25AEEBC706C459F2452637994E818" ma:contentTypeVersion="10" ma:contentTypeDescription="Crear nuevo documento." ma:contentTypeScope="" ma:versionID="35228b7a16346a985d2d68b9e69553bd">
  <xsd:schema xmlns:xsd="http://www.w3.org/2001/XMLSchema" xmlns:xs="http://www.w3.org/2001/XMLSchema" xmlns:p="http://schemas.microsoft.com/office/2006/metadata/properties" xmlns:ns2="c87fda9e-9db3-4ea8-b12b-681aa0e2914e" xmlns:ns3="efcf950d-80ea-45da-8048-e53b1bb88e55" targetNamespace="http://schemas.microsoft.com/office/2006/metadata/properties" ma:root="true" ma:fieldsID="6fb13afe28a3681df2286d265f9c6cd8" ns2:_="" ns3:_="">
    <xsd:import namespace="c87fda9e-9db3-4ea8-b12b-681aa0e2914e"/>
    <xsd:import namespace="efcf950d-80ea-45da-8048-e53b1bb88e5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7fda9e-9db3-4ea8-b12b-681aa0e2914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cf950d-80ea-45da-8048-e53b1bb88e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26AA66-A21B-4805-980D-C56E58CBFA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7fda9e-9db3-4ea8-b12b-681aa0e2914e"/>
    <ds:schemaRef ds:uri="efcf950d-80ea-45da-8048-e53b1bb88e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7A033C-04C2-4667-94B4-3E73EEA3DD77}">
  <ds:schemaRefs>
    <ds:schemaRef ds:uri="http://schemas.microsoft.com/office/2006/metadata/properties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efcf950d-80ea-45da-8048-e53b1bb88e55"/>
    <ds:schemaRef ds:uri="http://schemas.microsoft.com/office/infopath/2007/PartnerControls"/>
    <ds:schemaRef ds:uri="http://schemas.openxmlformats.org/package/2006/metadata/core-properties"/>
    <ds:schemaRef ds:uri="c87fda9e-9db3-4ea8-b12b-681aa0e2914e"/>
  </ds:schemaRefs>
</ds:datastoreItem>
</file>

<file path=customXml/itemProps3.xml><?xml version="1.0" encoding="utf-8"?>
<ds:datastoreItem xmlns:ds="http://schemas.openxmlformats.org/officeDocument/2006/customXml" ds:itemID="{7F91675A-1AD7-424D-929D-C1C4C299C0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2389</Words>
  <Application>Microsoft Macintosh PowerPoint</Application>
  <PresentationFormat>Panorámica</PresentationFormat>
  <Paragraphs>321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Tema de Office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Nana González</dc:creator>
  <cp:lastModifiedBy>Nana Gonzalez Hernandez</cp:lastModifiedBy>
  <cp:revision>3</cp:revision>
  <dcterms:created xsi:type="dcterms:W3CDTF">2018-11-13T10:20:15Z</dcterms:created>
  <dcterms:modified xsi:type="dcterms:W3CDTF">2020-02-27T14:38:53Z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0x01010080A25AEEBC706C459F2452637994E818</vt:lpwstr>
  </property>
</Properties>
</file>